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3"/>
  </p:notesMasterIdLst>
  <p:sldIdLst>
    <p:sldId id="350" r:id="rId3"/>
    <p:sldId id="257" r:id="rId4"/>
    <p:sldId id="258" r:id="rId5"/>
    <p:sldId id="260" r:id="rId6"/>
    <p:sldId id="259" r:id="rId7"/>
    <p:sldId id="261" r:id="rId8"/>
    <p:sldId id="263" r:id="rId9"/>
    <p:sldId id="264" r:id="rId10"/>
    <p:sldId id="265" r:id="rId11"/>
    <p:sldId id="275" r:id="rId12"/>
    <p:sldId id="266" r:id="rId13"/>
    <p:sldId id="270" r:id="rId14"/>
    <p:sldId id="271" r:id="rId15"/>
    <p:sldId id="273" r:id="rId16"/>
    <p:sldId id="262" r:id="rId17"/>
    <p:sldId id="267" r:id="rId18"/>
    <p:sldId id="268" r:id="rId19"/>
    <p:sldId id="269" r:id="rId20"/>
    <p:sldId id="592" r:id="rId21"/>
    <p:sldId id="348" r:id="rId22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4A09"/>
    <a:srgbClr val="0B3082"/>
    <a:srgbClr val="FFBB24"/>
    <a:srgbClr val="0B3081"/>
    <a:srgbClr val="FFFFFF"/>
    <a:srgbClr val="0C338A"/>
    <a:srgbClr val="FDFDFD"/>
    <a:srgbClr val="0A2D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00" autoAdjust="0"/>
    <p:restoredTop sz="94668"/>
  </p:normalViewPr>
  <p:slideViewPr>
    <p:cSldViewPr snapToGrid="0">
      <p:cViewPr varScale="1">
        <p:scale>
          <a:sx n="62" d="100"/>
          <a:sy n="62" d="100"/>
        </p:scale>
        <p:origin x="69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0E632-8A94-6F4E-AF2B-243C4559172D}" type="datetimeFigureOut">
              <a:rPr lang="en-US" smtClean="0"/>
              <a:t>1/27/2026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C99AA8-181A-6C42-BE2A-317E5CD254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2652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B6346E-B78C-4C20-9A79-721A94D1CC46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7067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C99AA8-181A-6C42-BE2A-317E5CD254E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102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C99AA8-181A-6C42-BE2A-317E5CD254E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385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1D250-3880-203F-178D-0D128AE7D3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D8D9A4-22F8-9C03-467B-FFD851D15F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F65E04-EB95-0F35-6244-5397BBC22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AFD55-B5F3-3D54-BB9A-22DF1BA01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F64762-D2B0-703A-9214-93DC258E3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7C61199E-0D6B-61E0-474E-32DA0632F031}"/>
              </a:ext>
            </a:extLst>
          </p:cNvPr>
          <p:cNvSpPr/>
          <p:nvPr userDrawn="1"/>
        </p:nvSpPr>
        <p:spPr>
          <a:xfrm rot="10800000" flipH="1">
            <a:off x="-1229" y="3350256"/>
            <a:ext cx="4125391" cy="3523846"/>
          </a:xfrm>
          <a:custGeom>
            <a:avLst/>
            <a:gdLst/>
            <a:ahLst/>
            <a:cxnLst/>
            <a:rect l="l" t="t" r="r" b="b"/>
            <a:pathLst>
              <a:path w="6162627" h="4383168">
                <a:moveTo>
                  <a:pt x="6162627" y="0"/>
                </a:moveTo>
                <a:lnTo>
                  <a:pt x="0" y="0"/>
                </a:lnTo>
                <a:lnTo>
                  <a:pt x="0" y="4383168"/>
                </a:lnTo>
                <a:lnTo>
                  <a:pt x="6162627" y="4383168"/>
                </a:lnTo>
                <a:lnTo>
                  <a:pt x="616262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8">
            <a:extLst>
              <a:ext uri="{FF2B5EF4-FFF2-40B4-BE49-F238E27FC236}">
                <a16:creationId xmlns:a16="http://schemas.microsoft.com/office/drawing/2014/main" id="{4595D1F1-10CC-1B19-3734-F66FE02E6F7F}"/>
              </a:ext>
            </a:extLst>
          </p:cNvPr>
          <p:cNvSpPr/>
          <p:nvPr userDrawn="1"/>
        </p:nvSpPr>
        <p:spPr>
          <a:xfrm flipH="1" flipV="1">
            <a:off x="-21272" y="-52263"/>
            <a:ext cx="3687418" cy="2966379"/>
          </a:xfrm>
          <a:custGeom>
            <a:avLst/>
            <a:gdLst/>
            <a:ahLst/>
            <a:cxnLst/>
            <a:rect l="l" t="t" r="r" b="b"/>
            <a:pathLst>
              <a:path w="4125390" h="4245685">
                <a:moveTo>
                  <a:pt x="4125390" y="4245685"/>
                </a:moveTo>
                <a:lnTo>
                  <a:pt x="0" y="4245685"/>
                </a:lnTo>
                <a:lnTo>
                  <a:pt x="0" y="0"/>
                </a:lnTo>
                <a:lnTo>
                  <a:pt x="4125390" y="0"/>
                </a:lnTo>
                <a:lnTo>
                  <a:pt x="4125390" y="4245685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013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9BE26-4D65-382A-612A-FDAAFC6EF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7C6399-20B1-2117-CE9B-D876804D82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0918F4-686B-A59A-9236-EEBC688A3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8DF298-5BFD-F366-4475-43C6BB58F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F6C854-F4EC-AD8E-14A6-F2065FE3D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98903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906687-03AA-62E3-730F-01A3E3E8FD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D2CACC-92A7-D83D-B2A5-0CB072C2FB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82CA04-148B-9CE3-3B66-7E6582DDB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2F6BE-C84C-031A-6AAB-7CA5E2590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20EE9A-E325-CC24-1CFE-CA1C5FAD0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071330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1D250-3880-203F-178D-0D128AE7D3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D8D9A4-22F8-9C03-467B-FFD851D15F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F65E04-EB95-0F35-6244-5397BBC22F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AFD55-B5F3-3D54-BB9A-22DF1BA01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F64762-D2B0-703A-9214-93DC258E3F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7C61199E-0D6B-61E0-474E-32DA0632F031}"/>
              </a:ext>
            </a:extLst>
          </p:cNvPr>
          <p:cNvSpPr/>
          <p:nvPr userDrawn="1"/>
        </p:nvSpPr>
        <p:spPr>
          <a:xfrm rot="10800000" flipH="1">
            <a:off x="-1229" y="3350256"/>
            <a:ext cx="4125391" cy="3523846"/>
          </a:xfrm>
          <a:custGeom>
            <a:avLst/>
            <a:gdLst/>
            <a:ahLst/>
            <a:cxnLst/>
            <a:rect l="l" t="t" r="r" b="b"/>
            <a:pathLst>
              <a:path w="6162627" h="4383168">
                <a:moveTo>
                  <a:pt x="6162627" y="0"/>
                </a:moveTo>
                <a:lnTo>
                  <a:pt x="0" y="0"/>
                </a:lnTo>
                <a:lnTo>
                  <a:pt x="0" y="4383168"/>
                </a:lnTo>
                <a:lnTo>
                  <a:pt x="6162627" y="4383168"/>
                </a:lnTo>
                <a:lnTo>
                  <a:pt x="6162627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6" name="Freeform 8">
            <a:extLst>
              <a:ext uri="{FF2B5EF4-FFF2-40B4-BE49-F238E27FC236}">
                <a16:creationId xmlns:a16="http://schemas.microsoft.com/office/drawing/2014/main" id="{4595D1F1-10CC-1B19-3734-F66FE02E6F7F}"/>
              </a:ext>
            </a:extLst>
          </p:cNvPr>
          <p:cNvSpPr/>
          <p:nvPr userDrawn="1"/>
        </p:nvSpPr>
        <p:spPr>
          <a:xfrm flipH="1" flipV="1">
            <a:off x="-21272" y="-52263"/>
            <a:ext cx="3687418" cy="2966379"/>
          </a:xfrm>
          <a:custGeom>
            <a:avLst/>
            <a:gdLst/>
            <a:ahLst/>
            <a:cxnLst/>
            <a:rect l="l" t="t" r="r" b="b"/>
            <a:pathLst>
              <a:path w="4125390" h="4245685">
                <a:moveTo>
                  <a:pt x="4125390" y="4245685"/>
                </a:moveTo>
                <a:lnTo>
                  <a:pt x="0" y="4245685"/>
                </a:lnTo>
                <a:lnTo>
                  <a:pt x="0" y="0"/>
                </a:lnTo>
                <a:lnTo>
                  <a:pt x="4125390" y="0"/>
                </a:lnTo>
                <a:lnTo>
                  <a:pt x="4125390" y="4245685"/>
                </a:lnTo>
                <a:close/>
              </a:path>
            </a:pathLst>
          </a:custGeom>
          <a:blipFill>
            <a:blip r:embed="rId4">
              <a:alphaModFix amt="5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4203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1891F-5C4B-ECAD-4F17-2CA6F7213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B76A31-9DB9-7904-1CF3-A90AD0993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C5D052-CD28-8C10-63D1-8C7ABE33AE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D2257C-02A2-B4E6-0974-1223394B6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2CBF5E-D837-0634-F207-4FE4B6191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488000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1B0C0-DE6B-6182-5600-B88603994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5680CE-0476-0A37-C777-47EAE2A1E1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82CAA2-0550-BE62-9FF8-2459D1FD9F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4CD9A9-4859-E7A3-A3E9-73D6EA4EC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670AA1-B511-7C7A-3CB0-E379F3D8E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63985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7ACB0-41AA-EC82-C68D-97F948CDC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ADA9F-723E-30D5-F0FF-CA7E1A1411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D87CCE-741D-7D3C-131F-067C8B1B99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FCE284-66FB-D05D-15C4-BCDBDE4234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B487DF-B1AD-F557-499F-6536E5661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BAAA83-8232-DA73-620C-C597369A8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775291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FC21A-EC71-BB70-C5FB-2DB4DE8DC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FB7A96-5E3D-4C55-17FD-1CE966D532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86FE81-4537-A51B-01AC-1C4F753E16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254EEE-A7E7-F966-70E1-FA8EBF254C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880D72-8626-BE5E-D5AD-D18EE4B33E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D1E390-D5D2-B23C-D4AD-5350EA5EC6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5FDB14-9C13-A784-1596-B4F1B3C1B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184B31-8A07-7FCB-B214-76B90CF26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583228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78A9-BCFD-C330-5954-1E5D5B595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E658F0-E26D-439B-5A03-2A00A25833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CADA52-9695-8985-5695-FDEB2D040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1F074C-CBBF-C5B4-F005-FEFE489A3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558414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C92459-EE23-D988-2A39-709447ECFB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52CFFC-8F74-B308-D07D-CB6ED85F7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3DBB56-3172-D5FB-C5B3-F8C7E7BAC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916363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2F9FB-DB10-E9F7-67BD-F8FD420E6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4199D-6BE4-4C22-E01B-F7D6D8FEA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B6C4F5-42F3-78AC-7874-A72570982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415AF4-7D9B-0384-F127-932B365935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969DB3-109D-736E-BCDE-1E9D30511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8B79CB-2D8F-A881-C6C3-84C18C32A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03811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C1891F-5C4B-ECAD-4F17-2CA6F72139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B76A31-9DB9-7904-1CF3-A90AD0993C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C5D052-CD28-8C10-63D1-8C7ABE33A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D2257C-02A2-B4E6-0974-1223394B65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2CBF5E-D837-0634-F207-4FE4B6191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199382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A9C4C-2947-6913-F1DF-865E826B1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9B72A6-D03F-4BFA-BF8F-0A7262BED9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2BD8AE-5891-5B52-5DB4-99275AC952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D02B04-4CC5-EB12-86AC-DFF08C24BC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5D0874-A04B-4F04-1F11-27BC6EDE2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2F5996-F797-BF94-1D1E-2041E38C7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469598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9BE26-4D65-382A-612A-FDAAFC6EF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7C6399-20B1-2117-CE9B-D876804D82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0918F4-686B-A59A-9236-EEBC688A32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8DF298-5BFD-F366-4475-43C6BB58F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F6C854-F4EC-AD8E-14A6-F2065FE3D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467967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906687-03AA-62E3-730F-01A3E3E8FD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D2CACC-92A7-D83D-B2A5-0CB072C2FB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82CA04-148B-9CE3-3B66-7E6582DDBF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2F6BE-C84C-031A-6AAB-7CA5E2590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20EE9A-E325-CC24-1CFE-CA1C5FAD0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269921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14">
            <a:extLst>
              <a:ext uri="{FF2B5EF4-FFF2-40B4-BE49-F238E27FC236}">
                <a16:creationId xmlns:a16="http://schemas.microsoft.com/office/drawing/2014/main" id="{A769A459-AF04-45A7-80CE-4E8DC5AC49C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074943" y="448887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15">
            <a:extLst>
              <a:ext uri="{FF2B5EF4-FFF2-40B4-BE49-F238E27FC236}">
                <a16:creationId xmlns:a16="http://schemas.microsoft.com/office/drawing/2014/main" id="{DFE4068D-B3EC-469A-9F6F-A76002F6DBF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653743" y="2009396"/>
            <a:ext cx="2825140" cy="2825140"/>
          </a:xfrm>
          <a:custGeom>
            <a:avLst/>
            <a:gdLst>
              <a:gd name="connsiteX0" fmla="*/ 1412571 w 2825140"/>
              <a:gd name="connsiteY0" fmla="*/ 0 h 2825140"/>
              <a:gd name="connsiteX1" fmla="*/ 2825140 w 2825140"/>
              <a:gd name="connsiteY1" fmla="*/ 1412570 h 2825140"/>
              <a:gd name="connsiteX2" fmla="*/ 1412571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1" y="0"/>
                </a:moveTo>
                <a:lnTo>
                  <a:pt x="2825140" y="1412570"/>
                </a:lnTo>
                <a:lnTo>
                  <a:pt x="1412571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그림 개체 틀 16">
            <a:extLst>
              <a:ext uri="{FF2B5EF4-FFF2-40B4-BE49-F238E27FC236}">
                <a16:creationId xmlns:a16="http://schemas.microsoft.com/office/drawing/2014/main" id="{5C5441D4-AB74-4B7F-B4AC-DD976BF7783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32543" y="448886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9EB123B0-D633-4FA6-9EA7-8A395458C60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06298" y="3569906"/>
            <a:ext cx="2825140" cy="2825140"/>
          </a:xfrm>
          <a:custGeom>
            <a:avLst/>
            <a:gdLst>
              <a:gd name="connsiteX0" fmla="*/ 1412570 w 2825140"/>
              <a:gd name="connsiteY0" fmla="*/ 0 h 2825140"/>
              <a:gd name="connsiteX1" fmla="*/ 2825140 w 2825140"/>
              <a:gd name="connsiteY1" fmla="*/ 1412570 h 2825140"/>
              <a:gd name="connsiteX2" fmla="*/ 1412570 w 2825140"/>
              <a:gd name="connsiteY2" fmla="*/ 2825140 h 2825140"/>
              <a:gd name="connsiteX3" fmla="*/ 0 w 2825140"/>
              <a:gd name="connsiteY3" fmla="*/ 1412570 h 282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5140" h="2825140">
                <a:moveTo>
                  <a:pt x="1412570" y="0"/>
                </a:moveTo>
                <a:lnTo>
                  <a:pt x="2825140" y="1412570"/>
                </a:lnTo>
                <a:lnTo>
                  <a:pt x="1412570" y="2825140"/>
                </a:lnTo>
                <a:lnTo>
                  <a:pt x="0" y="141257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DE9F876-6862-4E0C-A11E-9C7D17FE104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70034" y="14068"/>
            <a:ext cx="3421966" cy="6843932"/>
          </a:xfrm>
          <a:custGeom>
            <a:avLst/>
            <a:gdLst>
              <a:gd name="connsiteX0" fmla="*/ 3421966 w 3421966"/>
              <a:gd name="connsiteY0" fmla="*/ 0 h 6843932"/>
              <a:gd name="connsiteX1" fmla="*/ 3421966 w 3421966"/>
              <a:gd name="connsiteY1" fmla="*/ 6843932 h 6843932"/>
              <a:gd name="connsiteX2" fmla="*/ 0 w 3421966"/>
              <a:gd name="connsiteY2" fmla="*/ 3421966 h 6843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21966" h="6843932">
                <a:moveTo>
                  <a:pt x="3421966" y="0"/>
                </a:moveTo>
                <a:lnTo>
                  <a:pt x="3421966" y="6843932"/>
                </a:lnTo>
                <a:lnTo>
                  <a:pt x="0" y="342196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599109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1B0C0-DE6B-6182-5600-B88603994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5680CE-0476-0A37-C777-47EAE2A1E1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82CAA2-0550-BE62-9FF8-2459D1FD9F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4CD9A9-4859-E7A3-A3E9-73D6EA4EC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670AA1-B511-7C7A-3CB0-E379F3D8E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71517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7ACB0-41AA-EC82-C68D-97F948CDC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ADA9F-723E-30D5-F0FF-CA7E1A1411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D87CCE-741D-7D3C-131F-067C8B1B99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FCE284-66FB-D05D-15C4-BCDBDE423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B487DF-B1AD-F557-499F-6536E5661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BAAA83-8232-DA73-620C-C597369A8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94729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FC21A-EC71-BB70-C5FB-2DB4DE8DC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FB7A96-5E3D-4C55-17FD-1CE966D532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86FE81-4537-A51B-01AC-1C4F753E16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254EEE-A7E7-F966-70E1-FA8EBF254C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880D72-8626-BE5E-D5AD-D18EE4B33E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D1E390-D5D2-B23C-D4AD-5350EA5EC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5FDB14-9C13-A784-1596-B4F1B3C1B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184B31-8A07-7FCB-B214-76B90CF26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83361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178A9-BCFD-C330-5954-1E5D5B595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E658F0-E26D-439B-5A03-2A00A2583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CADA52-9695-8985-5695-FDEB2D040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1F074C-CBBF-C5B4-F005-FEFE489A3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78773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C92459-EE23-D988-2A39-709447ECF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52CFFC-8F74-B308-D07D-CB6ED85F7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3DBB56-3172-D5FB-C5B3-F8C7E7BAC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72674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2F9FB-DB10-E9F7-67BD-F8FD420E6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04199D-6BE4-4C22-E01B-F7D6D8FEA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B6C4F5-42F3-78AC-7874-A72570982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415AF4-7D9B-0384-F127-932B36593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969DB3-109D-736E-BCDE-1E9D30511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8B79CB-2D8F-A881-C6C3-84C18C32A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89619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A9C4C-2947-6913-F1DF-865E826B16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9B72A6-D03F-4BFA-BF8F-0A7262BED9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2BD8AE-5891-5B52-5DB4-99275AC952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D02B04-4CC5-EB12-86AC-DFF08C24BC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5D0874-A04B-4F04-1F11-27BC6EDE2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2F5996-F797-BF94-1D1E-2041E38C7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83955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sv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sv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sv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1DED4D-8837-951D-7DC2-F4CAFB6DC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745C06-5F8D-4183-9977-648EA56E0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55D6A7-FC95-7EA0-F291-C85097CCF9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56DC11-1FA2-4D75-8843-E9DF9207B7E7}" type="datetimeFigureOut">
              <a:rPr lang="id-ID" smtClean="0"/>
              <a:t>27/01/2026</a:t>
            </a:fld>
            <a:endParaRPr lang="id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18500-BBC3-5136-744A-B062D4D8C3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E01882-E9BE-3318-8F42-6F7C09E571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07F9B-C89D-4E13-9D7E-3AD74D52FB33}" type="slidenum">
              <a:rPr lang="id-ID" smtClean="0"/>
              <a:t>‹#›</a:t>
            </a:fld>
            <a:endParaRPr lang="id-ID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4102ED3A-2A06-9FAD-CAA4-C2EF0AA220C2}"/>
              </a:ext>
            </a:extLst>
          </p:cNvPr>
          <p:cNvSpPr/>
          <p:nvPr userDrawn="1"/>
        </p:nvSpPr>
        <p:spPr>
          <a:xfrm rot="16200000" flipH="1">
            <a:off x="361110" y="-379678"/>
            <a:ext cx="2890303" cy="3614980"/>
          </a:xfrm>
          <a:custGeom>
            <a:avLst/>
            <a:gdLst/>
            <a:ahLst/>
            <a:cxnLst/>
            <a:rect l="l" t="t" r="r" b="b"/>
            <a:pathLst>
              <a:path w="9933114" h="5959869">
                <a:moveTo>
                  <a:pt x="9933115" y="0"/>
                </a:moveTo>
                <a:lnTo>
                  <a:pt x="0" y="0"/>
                </a:lnTo>
                <a:lnTo>
                  <a:pt x="0" y="5959868"/>
                </a:lnTo>
                <a:lnTo>
                  <a:pt x="9933115" y="5959868"/>
                </a:lnTo>
                <a:lnTo>
                  <a:pt x="9933115" y="0"/>
                </a:lnTo>
                <a:close/>
              </a:path>
            </a:pathLst>
          </a:custGeom>
          <a:blipFill>
            <a:blip r:embed="rId13">
              <a:alphaModFix amt="28000"/>
            </a:blip>
            <a:stretch>
              <a:fillRect l="-120874" t="-645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41B7CBC3-8A7A-D432-BE3C-8EBBF4A0D159}"/>
              </a:ext>
            </a:extLst>
          </p:cNvPr>
          <p:cNvSpPr/>
          <p:nvPr userDrawn="1"/>
        </p:nvSpPr>
        <p:spPr>
          <a:xfrm flipH="1" flipV="1">
            <a:off x="-21272" y="-52263"/>
            <a:ext cx="3687418" cy="2966379"/>
          </a:xfrm>
          <a:custGeom>
            <a:avLst/>
            <a:gdLst/>
            <a:ahLst/>
            <a:cxnLst/>
            <a:rect l="l" t="t" r="r" b="b"/>
            <a:pathLst>
              <a:path w="4125390" h="4245685">
                <a:moveTo>
                  <a:pt x="4125390" y="4245685"/>
                </a:moveTo>
                <a:lnTo>
                  <a:pt x="0" y="4245685"/>
                </a:lnTo>
                <a:lnTo>
                  <a:pt x="0" y="0"/>
                </a:lnTo>
                <a:lnTo>
                  <a:pt x="4125390" y="0"/>
                </a:lnTo>
                <a:lnTo>
                  <a:pt x="4125390" y="4245685"/>
                </a:lnTo>
                <a:close/>
              </a:path>
            </a:pathLst>
          </a:custGeom>
          <a:blipFill>
            <a:blip r:embed="rId14">
              <a:alphaModFix amt="5000"/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483DF7D-24FD-7803-6795-D967DE77A974}"/>
              </a:ext>
            </a:extLst>
          </p:cNvPr>
          <p:cNvSpPr/>
          <p:nvPr userDrawn="1"/>
        </p:nvSpPr>
        <p:spPr>
          <a:xfrm>
            <a:off x="142070" y="136525"/>
            <a:ext cx="3550273" cy="741301"/>
          </a:xfrm>
          <a:custGeom>
            <a:avLst/>
            <a:gdLst/>
            <a:ahLst/>
            <a:cxnLst/>
            <a:rect l="l" t="t" r="r" b="b"/>
            <a:pathLst>
              <a:path w="5032280" h="1054436">
                <a:moveTo>
                  <a:pt x="0" y="0"/>
                </a:moveTo>
                <a:lnTo>
                  <a:pt x="5032279" y="0"/>
                </a:lnTo>
                <a:lnTo>
                  <a:pt x="5032279" y="1054436"/>
                </a:lnTo>
                <a:lnTo>
                  <a:pt x="0" y="105443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EDC7079B-6373-C457-1843-D57FDD2FB588}"/>
              </a:ext>
            </a:extLst>
          </p:cNvPr>
          <p:cNvSpPr/>
          <p:nvPr userDrawn="1"/>
        </p:nvSpPr>
        <p:spPr>
          <a:xfrm>
            <a:off x="10917312" y="34811"/>
            <a:ext cx="1243567" cy="943458"/>
          </a:xfrm>
          <a:custGeom>
            <a:avLst/>
            <a:gdLst/>
            <a:ahLst/>
            <a:cxnLst/>
            <a:rect l="l" t="t" r="r" b="b"/>
            <a:pathLst>
              <a:path w="2097891" h="1332914">
                <a:moveTo>
                  <a:pt x="0" y="0"/>
                </a:moveTo>
                <a:lnTo>
                  <a:pt x="2097891" y="0"/>
                </a:lnTo>
                <a:lnTo>
                  <a:pt x="2097891" y="1332915"/>
                </a:lnTo>
                <a:lnTo>
                  <a:pt x="0" y="1332915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4">
            <a:extLst>
              <a:ext uri="{FF2B5EF4-FFF2-40B4-BE49-F238E27FC236}">
                <a16:creationId xmlns:a16="http://schemas.microsoft.com/office/drawing/2014/main" id="{142EF121-A23D-1029-940F-B606D15D04DE}"/>
              </a:ext>
            </a:extLst>
          </p:cNvPr>
          <p:cNvSpPr/>
          <p:nvPr userDrawn="1"/>
        </p:nvSpPr>
        <p:spPr>
          <a:xfrm rot="10800000" flipH="1">
            <a:off x="-1229" y="3350256"/>
            <a:ext cx="4125391" cy="3523846"/>
          </a:xfrm>
          <a:custGeom>
            <a:avLst/>
            <a:gdLst/>
            <a:ahLst/>
            <a:cxnLst/>
            <a:rect l="l" t="t" r="r" b="b"/>
            <a:pathLst>
              <a:path w="6162627" h="4383168">
                <a:moveTo>
                  <a:pt x="6162627" y="0"/>
                </a:moveTo>
                <a:lnTo>
                  <a:pt x="0" y="0"/>
                </a:lnTo>
                <a:lnTo>
                  <a:pt x="0" y="4383168"/>
                </a:lnTo>
                <a:lnTo>
                  <a:pt x="6162627" y="4383168"/>
                </a:lnTo>
                <a:lnTo>
                  <a:pt x="6162627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175FD182-3CAD-52E8-2647-58C7C437BB38}"/>
              </a:ext>
            </a:extLst>
          </p:cNvPr>
          <p:cNvSpPr/>
          <p:nvPr userDrawn="1"/>
        </p:nvSpPr>
        <p:spPr>
          <a:xfrm rot="5400000" flipH="1">
            <a:off x="8955534" y="3621534"/>
            <a:ext cx="2890303" cy="3582629"/>
          </a:xfrm>
          <a:custGeom>
            <a:avLst/>
            <a:gdLst/>
            <a:ahLst/>
            <a:cxnLst/>
            <a:rect l="l" t="t" r="r" b="b"/>
            <a:pathLst>
              <a:path w="9933114" h="5959869">
                <a:moveTo>
                  <a:pt x="9933115" y="0"/>
                </a:moveTo>
                <a:lnTo>
                  <a:pt x="0" y="0"/>
                </a:lnTo>
                <a:lnTo>
                  <a:pt x="0" y="5959868"/>
                </a:lnTo>
                <a:lnTo>
                  <a:pt x="9933115" y="5959868"/>
                </a:lnTo>
                <a:lnTo>
                  <a:pt x="9933115" y="0"/>
                </a:lnTo>
                <a:close/>
              </a:path>
            </a:pathLst>
          </a:custGeom>
          <a:blipFill>
            <a:blip r:embed="rId13">
              <a:alphaModFix amt="28000"/>
            </a:blip>
            <a:stretch>
              <a:fillRect l="-120874" t="-645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B79658B-839A-8CDE-6DFC-481729E302CC}"/>
              </a:ext>
            </a:extLst>
          </p:cNvPr>
          <p:cNvSpPr/>
          <p:nvPr userDrawn="1"/>
        </p:nvSpPr>
        <p:spPr>
          <a:xfrm rot="10800000" flipH="1" flipV="1">
            <a:off x="8504582" y="3907723"/>
            <a:ext cx="3687418" cy="2966379"/>
          </a:xfrm>
          <a:custGeom>
            <a:avLst/>
            <a:gdLst/>
            <a:ahLst/>
            <a:cxnLst/>
            <a:rect l="l" t="t" r="r" b="b"/>
            <a:pathLst>
              <a:path w="4125390" h="4245685">
                <a:moveTo>
                  <a:pt x="4125390" y="4245685"/>
                </a:moveTo>
                <a:lnTo>
                  <a:pt x="0" y="4245685"/>
                </a:lnTo>
                <a:lnTo>
                  <a:pt x="0" y="0"/>
                </a:lnTo>
                <a:lnTo>
                  <a:pt x="4125390" y="0"/>
                </a:lnTo>
                <a:lnTo>
                  <a:pt x="4125390" y="4245685"/>
                </a:lnTo>
                <a:close/>
              </a:path>
            </a:pathLst>
          </a:custGeom>
          <a:blipFill>
            <a:blip r:embed="rId14">
              <a:alphaModFix amt="5000"/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6">
            <a:extLst>
              <a:ext uri="{FF2B5EF4-FFF2-40B4-BE49-F238E27FC236}">
                <a16:creationId xmlns:a16="http://schemas.microsoft.com/office/drawing/2014/main" id="{2EC00457-43A4-3AF5-0B82-DFEEDFEB6894}"/>
              </a:ext>
            </a:extLst>
          </p:cNvPr>
          <p:cNvSpPr/>
          <p:nvPr userDrawn="1"/>
        </p:nvSpPr>
        <p:spPr>
          <a:xfrm>
            <a:off x="9272195" y="6176963"/>
            <a:ext cx="2607832" cy="551900"/>
          </a:xfrm>
          <a:custGeom>
            <a:avLst/>
            <a:gdLst/>
            <a:ahLst/>
            <a:cxnLst/>
            <a:rect l="l" t="t" r="r" b="b"/>
            <a:pathLst>
              <a:path w="4354072" h="903470">
                <a:moveTo>
                  <a:pt x="0" y="0"/>
                </a:moveTo>
                <a:lnTo>
                  <a:pt x="4354073" y="0"/>
                </a:lnTo>
                <a:lnTo>
                  <a:pt x="4354073" y="903470"/>
                </a:lnTo>
                <a:lnTo>
                  <a:pt x="0" y="903470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1F1D6A9-50D5-03A9-FC0F-C48C5F433B34}"/>
              </a:ext>
            </a:extLst>
          </p:cNvPr>
          <p:cNvSpPr txBox="1"/>
          <p:nvPr userDrawn="1"/>
        </p:nvSpPr>
        <p:spPr>
          <a:xfrm>
            <a:off x="3042173" y="6426483"/>
            <a:ext cx="610765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id-ID" sz="14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DOKUMEN SOSIALISASI IAPSK 3.0</a:t>
            </a:r>
            <a:endParaRPr lang="id-ID" sz="1400" dirty="0">
              <a:solidFill>
                <a:schemeClr val="bg1">
                  <a:lumMod val="6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92961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1DED4D-8837-951D-7DC2-F4CAFB6DC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745C06-5F8D-4183-9977-648EA56E04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4102ED3A-2A06-9FAD-CAA4-C2EF0AA220C2}"/>
              </a:ext>
            </a:extLst>
          </p:cNvPr>
          <p:cNvSpPr/>
          <p:nvPr userDrawn="1"/>
        </p:nvSpPr>
        <p:spPr>
          <a:xfrm rot="16200000" flipH="1">
            <a:off x="361110" y="-379678"/>
            <a:ext cx="2890303" cy="3614980"/>
          </a:xfrm>
          <a:custGeom>
            <a:avLst/>
            <a:gdLst/>
            <a:ahLst/>
            <a:cxnLst/>
            <a:rect l="l" t="t" r="r" b="b"/>
            <a:pathLst>
              <a:path w="9933114" h="5959869">
                <a:moveTo>
                  <a:pt x="9933115" y="0"/>
                </a:moveTo>
                <a:lnTo>
                  <a:pt x="0" y="0"/>
                </a:lnTo>
                <a:lnTo>
                  <a:pt x="0" y="5959868"/>
                </a:lnTo>
                <a:lnTo>
                  <a:pt x="9933115" y="5959868"/>
                </a:lnTo>
                <a:lnTo>
                  <a:pt x="9933115" y="0"/>
                </a:lnTo>
                <a:close/>
              </a:path>
            </a:pathLst>
          </a:custGeom>
          <a:blipFill>
            <a:blip r:embed="rId14">
              <a:alphaModFix amt="28000"/>
            </a:blip>
            <a:stretch>
              <a:fillRect l="-120874" t="-645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41B7CBC3-8A7A-D432-BE3C-8EBBF4A0D159}"/>
              </a:ext>
            </a:extLst>
          </p:cNvPr>
          <p:cNvSpPr/>
          <p:nvPr userDrawn="1"/>
        </p:nvSpPr>
        <p:spPr>
          <a:xfrm flipH="1" flipV="1">
            <a:off x="-21272" y="-52263"/>
            <a:ext cx="3687418" cy="2966379"/>
          </a:xfrm>
          <a:custGeom>
            <a:avLst/>
            <a:gdLst/>
            <a:ahLst/>
            <a:cxnLst/>
            <a:rect l="l" t="t" r="r" b="b"/>
            <a:pathLst>
              <a:path w="4125390" h="4245685">
                <a:moveTo>
                  <a:pt x="4125390" y="4245685"/>
                </a:moveTo>
                <a:lnTo>
                  <a:pt x="0" y="4245685"/>
                </a:lnTo>
                <a:lnTo>
                  <a:pt x="0" y="0"/>
                </a:lnTo>
                <a:lnTo>
                  <a:pt x="4125390" y="0"/>
                </a:lnTo>
                <a:lnTo>
                  <a:pt x="4125390" y="4245685"/>
                </a:lnTo>
                <a:close/>
              </a:path>
            </a:pathLst>
          </a:custGeom>
          <a:blipFill>
            <a:blip r:embed="rId15">
              <a:alphaModFix amt="5000"/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B79658B-839A-8CDE-6DFC-481729E302CC}"/>
              </a:ext>
            </a:extLst>
          </p:cNvPr>
          <p:cNvSpPr/>
          <p:nvPr userDrawn="1"/>
        </p:nvSpPr>
        <p:spPr>
          <a:xfrm rot="10800000" flipH="1" flipV="1">
            <a:off x="9272195" y="4332596"/>
            <a:ext cx="3687418" cy="2966379"/>
          </a:xfrm>
          <a:custGeom>
            <a:avLst/>
            <a:gdLst/>
            <a:ahLst/>
            <a:cxnLst/>
            <a:rect l="l" t="t" r="r" b="b"/>
            <a:pathLst>
              <a:path w="4125390" h="4245685">
                <a:moveTo>
                  <a:pt x="4125390" y="4245685"/>
                </a:moveTo>
                <a:lnTo>
                  <a:pt x="0" y="4245685"/>
                </a:lnTo>
                <a:lnTo>
                  <a:pt x="0" y="0"/>
                </a:lnTo>
                <a:lnTo>
                  <a:pt x="4125390" y="0"/>
                </a:lnTo>
                <a:lnTo>
                  <a:pt x="4125390" y="4245685"/>
                </a:lnTo>
                <a:close/>
              </a:path>
            </a:pathLst>
          </a:custGeom>
          <a:blipFill>
            <a:blip r:embed="rId15">
              <a:alphaModFix amt="5000"/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680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sv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svg"/><Relationship Id="rId4" Type="http://schemas.openxmlformats.org/officeDocument/2006/relationships/image" Target="../media/image26.svg"/><Relationship Id="rId9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10.png"/><Relationship Id="rId7" Type="http://schemas.openxmlformats.org/officeDocument/2006/relationships/image" Target="../media/image42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9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C33DBB28-B569-42E4-9D99-D0C3C9E299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31" y="5896138"/>
            <a:ext cx="1121134" cy="777429"/>
          </a:xfrm>
          <a:prstGeom prst="rect">
            <a:avLst/>
          </a:prstGeom>
        </p:spPr>
      </p:pic>
      <p:sp>
        <p:nvSpPr>
          <p:cNvPr id="39" name="Subtitle 2">
            <a:extLst>
              <a:ext uri="{FF2B5EF4-FFF2-40B4-BE49-F238E27FC236}">
                <a16:creationId xmlns:a16="http://schemas.microsoft.com/office/drawing/2014/main" id="{7B4C80A5-5536-42F0-B58D-C4BC4F5AFEEA}"/>
              </a:ext>
            </a:extLst>
          </p:cNvPr>
          <p:cNvSpPr txBox="1">
            <a:spLocks/>
          </p:cNvSpPr>
          <p:nvPr/>
        </p:nvSpPr>
        <p:spPr>
          <a:xfrm>
            <a:off x="403906" y="4979158"/>
            <a:ext cx="6481590" cy="58882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LEMBAGA AKREDITASI MANDIRI KEPENDIDIKAN</a:t>
            </a:r>
            <a:endParaRPr lang="id-ID" sz="18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d-ID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2025</a:t>
            </a:r>
            <a:endParaRPr lang="en-US" sz="1800" b="1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FE788C33-F9B0-4F62-9C71-991FA4DE7F3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74" r="16198"/>
          <a:stretch/>
        </p:blipFill>
        <p:spPr>
          <a:xfrm>
            <a:off x="125888" y="755352"/>
            <a:ext cx="1787154" cy="1474813"/>
          </a:xfrm>
          <a:prstGeom prst="rect">
            <a:avLst/>
          </a:prstGeom>
        </p:spPr>
      </p:pic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116F7C11-5871-42D6-AB83-A731D12E0112}"/>
              </a:ext>
            </a:extLst>
          </p:cNvPr>
          <p:cNvSpPr/>
          <p:nvPr/>
        </p:nvSpPr>
        <p:spPr>
          <a:xfrm>
            <a:off x="2315167" y="148130"/>
            <a:ext cx="3158515" cy="1717370"/>
          </a:xfrm>
          <a:custGeom>
            <a:avLst/>
            <a:gdLst>
              <a:gd name="connsiteX0" fmla="*/ 300530 w 2825140"/>
              <a:gd name="connsiteY0" fmla="*/ 0 h 1713100"/>
              <a:gd name="connsiteX1" fmla="*/ 2524610 w 2825140"/>
              <a:gd name="connsiteY1" fmla="*/ 0 h 1713100"/>
              <a:gd name="connsiteX2" fmla="*/ 2825140 w 2825140"/>
              <a:gd name="connsiteY2" fmla="*/ 300530 h 1713100"/>
              <a:gd name="connsiteX3" fmla="*/ 1412570 w 2825140"/>
              <a:gd name="connsiteY3" fmla="*/ 1713100 h 1713100"/>
              <a:gd name="connsiteX4" fmla="*/ 0 w 2825140"/>
              <a:gd name="connsiteY4" fmla="*/ 300530 h 1713100"/>
              <a:gd name="connsiteX0" fmla="*/ 0 w 2825140"/>
              <a:gd name="connsiteY0" fmla="*/ 300530 h 1713100"/>
              <a:gd name="connsiteX1" fmla="*/ 2524610 w 2825140"/>
              <a:gd name="connsiteY1" fmla="*/ 0 h 1713100"/>
              <a:gd name="connsiteX2" fmla="*/ 2825140 w 2825140"/>
              <a:gd name="connsiteY2" fmla="*/ 300530 h 1713100"/>
              <a:gd name="connsiteX3" fmla="*/ 1412570 w 2825140"/>
              <a:gd name="connsiteY3" fmla="*/ 1713100 h 1713100"/>
              <a:gd name="connsiteX4" fmla="*/ 0 w 2825140"/>
              <a:gd name="connsiteY4" fmla="*/ 300530 h 1713100"/>
              <a:gd name="connsiteX0" fmla="*/ 0 w 3158515"/>
              <a:gd name="connsiteY0" fmla="*/ 0 h 1745945"/>
              <a:gd name="connsiteX1" fmla="*/ 2857985 w 3158515"/>
              <a:gd name="connsiteY1" fmla="*/ 32845 h 1745945"/>
              <a:gd name="connsiteX2" fmla="*/ 3158515 w 3158515"/>
              <a:gd name="connsiteY2" fmla="*/ 333375 h 1745945"/>
              <a:gd name="connsiteX3" fmla="*/ 1745945 w 3158515"/>
              <a:gd name="connsiteY3" fmla="*/ 1745945 h 1745945"/>
              <a:gd name="connsiteX4" fmla="*/ 0 w 3158515"/>
              <a:gd name="connsiteY4" fmla="*/ 0 h 1745945"/>
              <a:gd name="connsiteX0" fmla="*/ 0 w 3158515"/>
              <a:gd name="connsiteY0" fmla="*/ 0 h 1717370"/>
              <a:gd name="connsiteX1" fmla="*/ 2857985 w 3158515"/>
              <a:gd name="connsiteY1" fmla="*/ 4270 h 1717370"/>
              <a:gd name="connsiteX2" fmla="*/ 3158515 w 3158515"/>
              <a:gd name="connsiteY2" fmla="*/ 304800 h 1717370"/>
              <a:gd name="connsiteX3" fmla="*/ 1745945 w 3158515"/>
              <a:gd name="connsiteY3" fmla="*/ 1717370 h 1717370"/>
              <a:gd name="connsiteX4" fmla="*/ 0 w 3158515"/>
              <a:gd name="connsiteY4" fmla="*/ 0 h 1717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58515" h="1717370">
                <a:moveTo>
                  <a:pt x="0" y="0"/>
                </a:moveTo>
                <a:lnTo>
                  <a:pt x="2857985" y="4270"/>
                </a:lnTo>
                <a:lnTo>
                  <a:pt x="3158515" y="304800"/>
                </a:lnTo>
                <a:lnTo>
                  <a:pt x="1745945" y="1717370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1" name="Diamond 60">
            <a:extLst>
              <a:ext uri="{FF2B5EF4-FFF2-40B4-BE49-F238E27FC236}">
                <a16:creationId xmlns:a16="http://schemas.microsoft.com/office/drawing/2014/main" id="{4E7B7251-1B58-43AA-845A-C970934F1BF5}"/>
              </a:ext>
            </a:extLst>
          </p:cNvPr>
          <p:cNvSpPr/>
          <p:nvPr/>
        </p:nvSpPr>
        <p:spPr>
          <a:xfrm>
            <a:off x="6682222" y="792518"/>
            <a:ext cx="1072982" cy="1072982"/>
          </a:xfrm>
          <a:prstGeom prst="diamond">
            <a:avLst/>
          </a:prstGeom>
          <a:solidFill>
            <a:srgbClr val="0A2C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2" name="Diamond 61">
            <a:extLst>
              <a:ext uri="{FF2B5EF4-FFF2-40B4-BE49-F238E27FC236}">
                <a16:creationId xmlns:a16="http://schemas.microsoft.com/office/drawing/2014/main" id="{9790A3C8-00F1-4877-9565-EF1DBC9C47DA}"/>
              </a:ext>
            </a:extLst>
          </p:cNvPr>
          <p:cNvSpPr/>
          <p:nvPr/>
        </p:nvSpPr>
        <p:spPr>
          <a:xfrm>
            <a:off x="6456933" y="4789245"/>
            <a:ext cx="691262" cy="691262"/>
          </a:xfrm>
          <a:prstGeom prst="diamond">
            <a:avLst/>
          </a:prstGeom>
          <a:solidFill>
            <a:srgbClr val="005B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3" name="Diamond 62">
            <a:extLst>
              <a:ext uri="{FF2B5EF4-FFF2-40B4-BE49-F238E27FC236}">
                <a16:creationId xmlns:a16="http://schemas.microsoft.com/office/drawing/2014/main" id="{C1BDA081-99FF-418C-9397-FB27D6D29BE5}"/>
              </a:ext>
            </a:extLst>
          </p:cNvPr>
          <p:cNvSpPr/>
          <p:nvPr/>
        </p:nvSpPr>
        <p:spPr>
          <a:xfrm>
            <a:off x="9942155" y="1185163"/>
            <a:ext cx="691262" cy="691262"/>
          </a:xfrm>
          <a:prstGeom prst="diamond">
            <a:avLst/>
          </a:prstGeom>
          <a:solidFill>
            <a:srgbClr val="005B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pic>
        <p:nvPicPr>
          <p:cNvPr id="64" name="Picture Placeholder 11">
            <a:extLst>
              <a:ext uri="{FF2B5EF4-FFF2-40B4-BE49-F238E27FC236}">
                <a16:creationId xmlns:a16="http://schemas.microsoft.com/office/drawing/2014/main" id="{251E4A8E-9D8A-43EC-B1C8-2C3F2FC4613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59" r="21859"/>
          <a:stretch>
            <a:fillRect/>
          </a:stretch>
        </p:blipFill>
        <p:spPr>
          <a:xfrm>
            <a:off x="4227343" y="601287"/>
            <a:ext cx="2825140" cy="2825140"/>
          </a:xfrm>
        </p:spPr>
      </p:pic>
      <p:pic>
        <p:nvPicPr>
          <p:cNvPr id="65" name="Picture Placeholder 18">
            <a:extLst>
              <a:ext uri="{FF2B5EF4-FFF2-40B4-BE49-F238E27FC236}">
                <a16:creationId xmlns:a16="http://schemas.microsoft.com/office/drawing/2014/main" id="{4C772058-9793-4B02-96C3-B7BEA165D06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2" r="16622"/>
          <a:stretch>
            <a:fillRect/>
          </a:stretch>
        </p:blipFill>
        <p:spPr>
          <a:xfrm>
            <a:off x="5806143" y="2161796"/>
            <a:ext cx="2825140" cy="2825140"/>
          </a:xfrm>
        </p:spPr>
      </p:pic>
      <p:pic>
        <p:nvPicPr>
          <p:cNvPr id="66" name="Picture Placeholder 22">
            <a:extLst>
              <a:ext uri="{FF2B5EF4-FFF2-40B4-BE49-F238E27FC236}">
                <a16:creationId xmlns:a16="http://schemas.microsoft.com/office/drawing/2014/main" id="{9247A0C8-AE88-453F-ACDA-52578AC27AA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1" r="16661"/>
          <a:stretch>
            <a:fillRect/>
          </a:stretch>
        </p:blipFill>
        <p:spPr>
          <a:xfrm>
            <a:off x="7384943" y="601286"/>
            <a:ext cx="2825140" cy="2825140"/>
          </a:xfrm>
        </p:spPr>
      </p:pic>
      <p:pic>
        <p:nvPicPr>
          <p:cNvPr id="67" name="Picture Placeholder 26">
            <a:extLst>
              <a:ext uri="{FF2B5EF4-FFF2-40B4-BE49-F238E27FC236}">
                <a16:creationId xmlns:a16="http://schemas.microsoft.com/office/drawing/2014/main" id="{B14A2E9B-1510-4EA3-9922-D88CA72ED79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2" r="16632"/>
          <a:stretch>
            <a:fillRect/>
          </a:stretch>
        </p:blipFill>
        <p:spPr>
          <a:xfrm>
            <a:off x="7358698" y="3669141"/>
            <a:ext cx="2825140" cy="2825140"/>
          </a:xfrm>
        </p:spPr>
      </p:pic>
      <p:pic>
        <p:nvPicPr>
          <p:cNvPr id="68" name="Picture Placeholder 30">
            <a:extLst>
              <a:ext uri="{FF2B5EF4-FFF2-40B4-BE49-F238E27FC236}">
                <a16:creationId xmlns:a16="http://schemas.microsoft.com/office/drawing/2014/main" id="{7DD94D6F-30AE-4749-8EDA-8260AEB7008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41" r="35341"/>
          <a:stretch>
            <a:fillRect/>
          </a:stretch>
        </p:blipFill>
        <p:spPr>
          <a:xfrm>
            <a:off x="8922434" y="166468"/>
            <a:ext cx="3421966" cy="6843932"/>
          </a:xfr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3AA009D5-B2E5-4722-8C92-20E6D97B397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904" y="6016129"/>
            <a:ext cx="7062681" cy="877756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23D7AC0D-1FCC-4714-8A5A-E1150BA75622}"/>
              </a:ext>
            </a:extLst>
          </p:cNvPr>
          <p:cNvSpPr txBox="1">
            <a:spLocks/>
          </p:cNvSpPr>
          <p:nvPr/>
        </p:nvSpPr>
        <p:spPr>
          <a:xfrm>
            <a:off x="403906" y="2736290"/>
            <a:ext cx="9144000" cy="2031653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id-ID" b="1" dirty="0">
                <a:latin typeface="Segoe UI" panose="020B0502040204020203" pitchFamily="34" charset="0"/>
                <a:cs typeface="Segoe UI" panose="020B0502040204020203" pitchFamily="34" charset="0"/>
              </a:rPr>
              <a:t>DKPS</a:t>
            </a:r>
            <a:br>
              <a:rPr lang="id-ID" dirty="0"/>
            </a:br>
            <a:r>
              <a:rPr lang="id-ID" sz="2900" b="1" dirty="0">
                <a:latin typeface="Segoe UI" panose="020B0502040204020203" pitchFamily="34" charset="0"/>
                <a:cs typeface="Segoe UI" panose="020B0502040204020203" pitchFamily="34" charset="0"/>
              </a:rPr>
              <a:t>Data Kinerja Program Studi</a:t>
            </a:r>
          </a:p>
          <a:p>
            <a:pPr>
              <a:lnSpc>
                <a:spcPct val="100000"/>
              </a:lnSpc>
            </a:pPr>
            <a:r>
              <a:rPr lang="id-ID" sz="2300" dirty="0">
                <a:latin typeface="Segoe UI" panose="020B0502040204020203" pitchFamily="34" charset="0"/>
                <a:cs typeface="Segoe UI" panose="020B0502040204020203" pitchFamily="34" charset="0"/>
              </a:rPr>
              <a:t>Instrumen Akreditasi Program Studi 3.0</a:t>
            </a:r>
          </a:p>
          <a:p>
            <a:endParaRPr lang="id-ID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820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D18E9-FB2C-78B2-6B3B-FD1A2813A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latin typeface="Poppins" panose="00000500000000000000" pitchFamily="2" charset="0"/>
                <a:cs typeface="Poppins" panose="00000500000000000000" pitchFamily="2" charset="0"/>
              </a:rPr>
              <a:t>Unduh Template DKPS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82139-4C13-8A8E-8BDD-985B23CD67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66437"/>
            <a:ext cx="10515600" cy="4351338"/>
          </a:xfrm>
        </p:spPr>
        <p:txBody>
          <a:bodyPr/>
          <a:lstStyle/>
          <a:p>
            <a:r>
              <a:rPr lang="en-US" dirty="0"/>
              <a:t>Template DKPS </a:t>
            </a:r>
            <a:r>
              <a:rPr lang="en-US" dirty="0" err="1"/>
              <a:t>diunduh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SIMALAMDIK, login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akun</a:t>
            </a:r>
            <a:r>
              <a:rPr lang="en-US" dirty="0"/>
              <a:t> PS </a:t>
            </a:r>
            <a:r>
              <a:rPr lang="en-US" dirty="0" err="1"/>
              <a:t>atau</a:t>
            </a:r>
            <a:r>
              <a:rPr lang="en-US" dirty="0"/>
              <a:t> PT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E048EF-BB94-310E-4531-E817EB7B2B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9369" y="2147905"/>
            <a:ext cx="7413261" cy="19666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474FD27-9979-2354-D2D2-454C063985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1031" y="4099323"/>
            <a:ext cx="4279818" cy="2758677"/>
          </a:xfrm>
          <a:prstGeom prst="rect">
            <a:avLst/>
          </a:prstGeom>
        </p:spPr>
      </p:pic>
      <p:sp>
        <p:nvSpPr>
          <p:cNvPr id="6" name="Right Arrow 5">
            <a:extLst>
              <a:ext uri="{FF2B5EF4-FFF2-40B4-BE49-F238E27FC236}">
                <a16:creationId xmlns:a16="http://schemas.microsoft.com/office/drawing/2014/main" id="{54FCB436-2304-0B6C-4149-442F870BB60E}"/>
              </a:ext>
            </a:extLst>
          </p:cNvPr>
          <p:cNvSpPr/>
          <p:nvPr/>
        </p:nvSpPr>
        <p:spPr>
          <a:xfrm>
            <a:off x="838198" y="2852928"/>
            <a:ext cx="1344170" cy="999744"/>
          </a:xfrm>
          <a:prstGeom prst="rightArrow">
            <a:avLst/>
          </a:prstGeom>
          <a:solidFill>
            <a:srgbClr val="0B30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Akun PT</a:t>
            </a:r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6CE516D5-DA8A-8946-6EE9-95A35C0B417D}"/>
              </a:ext>
            </a:extLst>
          </p:cNvPr>
          <p:cNvSpPr/>
          <p:nvPr/>
        </p:nvSpPr>
        <p:spPr>
          <a:xfrm>
            <a:off x="3233926" y="4978789"/>
            <a:ext cx="1344170" cy="999744"/>
          </a:xfrm>
          <a:prstGeom prst="rightArrow">
            <a:avLst/>
          </a:prstGeom>
          <a:solidFill>
            <a:srgbClr val="0B30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Akun PS</a:t>
            </a:r>
          </a:p>
        </p:txBody>
      </p:sp>
    </p:spTree>
    <p:extLst>
      <p:ext uri="{BB962C8B-B14F-4D97-AF65-F5344CB8AC3E}">
        <p14:creationId xmlns:p14="http://schemas.microsoft.com/office/powerpoint/2010/main" val="580242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6EEAC-4EB6-6822-94D2-CD11894F5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latin typeface="Poppins" panose="00000500000000000000" pitchFamily="2" charset="0"/>
                <a:cs typeface="Poppins" panose="00000500000000000000" pitchFamily="2" charset="0"/>
              </a:rPr>
              <a:t>PENGISIAN DKPS</a:t>
            </a:r>
            <a:endParaRPr lang="en-US" sz="36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6" name="Google Shape;482;p25">
            <a:extLst>
              <a:ext uri="{FF2B5EF4-FFF2-40B4-BE49-F238E27FC236}">
                <a16:creationId xmlns:a16="http://schemas.microsoft.com/office/drawing/2014/main" id="{20647EB7-7B85-0822-6677-999889CAE5D4}"/>
              </a:ext>
            </a:extLst>
          </p:cNvPr>
          <p:cNvSpPr/>
          <p:nvPr/>
        </p:nvSpPr>
        <p:spPr>
          <a:xfrm>
            <a:off x="1496837" y="1628172"/>
            <a:ext cx="2111276" cy="2091241"/>
          </a:xfrm>
          <a:custGeom>
            <a:avLst/>
            <a:gdLst/>
            <a:ahLst/>
            <a:cxnLst/>
            <a:rect l="l" t="t" r="r" b="b"/>
            <a:pathLst>
              <a:path w="47221" h="47233" extrusionOk="0">
                <a:moveTo>
                  <a:pt x="0" y="1"/>
                </a:moveTo>
                <a:lnTo>
                  <a:pt x="0" y="47233"/>
                </a:lnTo>
                <a:lnTo>
                  <a:pt x="47220" y="47233"/>
                </a:lnTo>
                <a:lnTo>
                  <a:pt x="47220" y="1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  <p:sp>
        <p:nvSpPr>
          <p:cNvPr id="7" name="Google Shape;483;p25">
            <a:extLst>
              <a:ext uri="{FF2B5EF4-FFF2-40B4-BE49-F238E27FC236}">
                <a16:creationId xmlns:a16="http://schemas.microsoft.com/office/drawing/2014/main" id="{87C469C3-033F-115D-34A7-0BDE443AB2D8}"/>
              </a:ext>
            </a:extLst>
          </p:cNvPr>
          <p:cNvSpPr/>
          <p:nvPr/>
        </p:nvSpPr>
        <p:spPr>
          <a:xfrm>
            <a:off x="2026016" y="3217762"/>
            <a:ext cx="1052991" cy="501654"/>
          </a:xfrm>
          <a:custGeom>
            <a:avLst/>
            <a:gdLst/>
            <a:ahLst/>
            <a:cxnLst/>
            <a:rect l="l" t="t" r="r" b="b"/>
            <a:pathLst>
              <a:path w="27195" h="13598" extrusionOk="0">
                <a:moveTo>
                  <a:pt x="13597" y="0"/>
                </a:moveTo>
                <a:cubicBezTo>
                  <a:pt x="6084" y="0"/>
                  <a:pt x="0" y="6084"/>
                  <a:pt x="0" y="13597"/>
                </a:cubicBezTo>
                <a:lnTo>
                  <a:pt x="27194" y="13597"/>
                </a:lnTo>
                <a:cubicBezTo>
                  <a:pt x="27194" y="6084"/>
                  <a:pt x="21110" y="0"/>
                  <a:pt x="13597" y="0"/>
                </a:cubicBezTo>
                <a:close/>
              </a:path>
            </a:pathLst>
          </a:custGeom>
          <a:solidFill>
            <a:srgbClr val="FFBB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400" dirty="0">
              <a:solidFill>
                <a:srgbClr val="FFFFFF"/>
              </a:solidFill>
            </a:endParaRPr>
          </a:p>
        </p:txBody>
      </p:sp>
      <p:sp>
        <p:nvSpPr>
          <p:cNvPr id="8" name="Google Shape;484;p25">
            <a:extLst>
              <a:ext uri="{FF2B5EF4-FFF2-40B4-BE49-F238E27FC236}">
                <a16:creationId xmlns:a16="http://schemas.microsoft.com/office/drawing/2014/main" id="{8CA4F2C3-412E-B05B-528A-7EBBC809E83E}"/>
              </a:ext>
            </a:extLst>
          </p:cNvPr>
          <p:cNvSpPr txBox="1"/>
          <p:nvPr/>
        </p:nvSpPr>
        <p:spPr>
          <a:xfrm>
            <a:off x="1497023" y="2227037"/>
            <a:ext cx="2106318" cy="60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nl-NL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Isikan data sesuai </a:t>
            </a:r>
            <a:r>
              <a:rPr lang="nl-NL" sz="16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TS yang ditetapkan </a:t>
            </a:r>
            <a:r>
              <a:rPr lang="nl-NL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saat pengajuan</a:t>
            </a:r>
          </a:p>
        </p:txBody>
      </p:sp>
      <p:sp>
        <p:nvSpPr>
          <p:cNvPr id="9" name="Google Shape;487;p25">
            <a:extLst>
              <a:ext uri="{FF2B5EF4-FFF2-40B4-BE49-F238E27FC236}">
                <a16:creationId xmlns:a16="http://schemas.microsoft.com/office/drawing/2014/main" id="{5AACF29B-AED3-0FBA-FB80-D19F08821C2D}"/>
              </a:ext>
            </a:extLst>
          </p:cNvPr>
          <p:cNvSpPr/>
          <p:nvPr/>
        </p:nvSpPr>
        <p:spPr>
          <a:xfrm>
            <a:off x="3845806" y="1628172"/>
            <a:ext cx="2111276" cy="2091241"/>
          </a:xfrm>
          <a:custGeom>
            <a:avLst/>
            <a:gdLst/>
            <a:ahLst/>
            <a:cxnLst/>
            <a:rect l="l" t="t" r="r" b="b"/>
            <a:pathLst>
              <a:path w="47221" h="47233" extrusionOk="0">
                <a:moveTo>
                  <a:pt x="0" y="1"/>
                </a:moveTo>
                <a:lnTo>
                  <a:pt x="0" y="47233"/>
                </a:lnTo>
                <a:lnTo>
                  <a:pt x="47220" y="47233"/>
                </a:lnTo>
                <a:lnTo>
                  <a:pt x="47220" y="1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  <p:sp>
        <p:nvSpPr>
          <p:cNvPr id="10" name="Google Shape;488;p25">
            <a:extLst>
              <a:ext uri="{FF2B5EF4-FFF2-40B4-BE49-F238E27FC236}">
                <a16:creationId xmlns:a16="http://schemas.microsoft.com/office/drawing/2014/main" id="{75762E7A-418D-F184-79A8-9CF7B3B57E92}"/>
              </a:ext>
            </a:extLst>
          </p:cNvPr>
          <p:cNvSpPr/>
          <p:nvPr/>
        </p:nvSpPr>
        <p:spPr>
          <a:xfrm>
            <a:off x="4374948" y="3217762"/>
            <a:ext cx="1052991" cy="501654"/>
          </a:xfrm>
          <a:custGeom>
            <a:avLst/>
            <a:gdLst/>
            <a:ahLst/>
            <a:cxnLst/>
            <a:rect l="l" t="t" r="r" b="b"/>
            <a:pathLst>
              <a:path w="27195" h="13598" extrusionOk="0">
                <a:moveTo>
                  <a:pt x="13597" y="0"/>
                </a:moveTo>
                <a:cubicBezTo>
                  <a:pt x="6084" y="0"/>
                  <a:pt x="0" y="6084"/>
                  <a:pt x="0" y="13597"/>
                </a:cubicBezTo>
                <a:lnTo>
                  <a:pt x="27194" y="13597"/>
                </a:lnTo>
                <a:cubicBezTo>
                  <a:pt x="27194" y="6084"/>
                  <a:pt x="21110" y="0"/>
                  <a:pt x="13597" y="0"/>
                </a:cubicBezTo>
                <a:close/>
              </a:path>
            </a:pathLst>
          </a:custGeom>
          <a:solidFill>
            <a:srgbClr val="0B30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400" dirty="0">
              <a:solidFill>
                <a:srgbClr val="FFFFFF"/>
              </a:solidFill>
            </a:endParaRPr>
          </a:p>
        </p:txBody>
      </p:sp>
      <p:sp>
        <p:nvSpPr>
          <p:cNvPr id="11" name="Google Shape;489;p25">
            <a:extLst>
              <a:ext uri="{FF2B5EF4-FFF2-40B4-BE49-F238E27FC236}">
                <a16:creationId xmlns:a16="http://schemas.microsoft.com/office/drawing/2014/main" id="{E8909245-C9EB-0360-CE67-4D8A85ED505C}"/>
              </a:ext>
            </a:extLst>
          </p:cNvPr>
          <p:cNvSpPr txBox="1"/>
          <p:nvPr/>
        </p:nvSpPr>
        <p:spPr>
          <a:xfrm>
            <a:off x="3850764" y="2268337"/>
            <a:ext cx="2106318" cy="60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Cell yang </a:t>
            </a:r>
            <a:r>
              <a:rPr lang="en-US" sz="160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diisi</a:t>
            </a:r>
            <a:r>
              <a:rPr lang="en-US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hanya</a:t>
            </a:r>
            <a:r>
              <a:rPr lang="en-US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yang </a:t>
            </a:r>
            <a:r>
              <a:rPr lang="en-US" sz="1600" b="1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berwarna</a:t>
            </a:r>
            <a:r>
              <a:rPr lang="en-US" sz="16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b="1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kuning</a:t>
            </a:r>
            <a:endParaRPr lang="en-US" sz="1600" b="1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" name="Google Shape;492;p25">
            <a:extLst>
              <a:ext uri="{FF2B5EF4-FFF2-40B4-BE49-F238E27FC236}">
                <a16:creationId xmlns:a16="http://schemas.microsoft.com/office/drawing/2014/main" id="{C2FDE151-29D3-2C8E-F329-2BE15442BC4B}"/>
              </a:ext>
            </a:extLst>
          </p:cNvPr>
          <p:cNvSpPr/>
          <p:nvPr/>
        </p:nvSpPr>
        <p:spPr>
          <a:xfrm>
            <a:off x="6194791" y="1628172"/>
            <a:ext cx="2742565" cy="2091241"/>
          </a:xfrm>
          <a:custGeom>
            <a:avLst/>
            <a:gdLst/>
            <a:ahLst/>
            <a:cxnLst/>
            <a:rect l="l" t="t" r="r" b="b"/>
            <a:pathLst>
              <a:path w="47221" h="47233" extrusionOk="0">
                <a:moveTo>
                  <a:pt x="0" y="1"/>
                </a:moveTo>
                <a:lnTo>
                  <a:pt x="0" y="47233"/>
                </a:lnTo>
                <a:lnTo>
                  <a:pt x="47220" y="47233"/>
                </a:lnTo>
                <a:lnTo>
                  <a:pt x="47220" y="1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  <p:sp>
        <p:nvSpPr>
          <p:cNvPr id="13" name="Google Shape;493;p25">
            <a:extLst>
              <a:ext uri="{FF2B5EF4-FFF2-40B4-BE49-F238E27FC236}">
                <a16:creationId xmlns:a16="http://schemas.microsoft.com/office/drawing/2014/main" id="{FFEB9B88-F3BD-AECF-0E3D-EDC3C55A8ECF}"/>
              </a:ext>
            </a:extLst>
          </p:cNvPr>
          <p:cNvSpPr/>
          <p:nvPr/>
        </p:nvSpPr>
        <p:spPr>
          <a:xfrm>
            <a:off x="6971876" y="3195101"/>
            <a:ext cx="1153552" cy="501654"/>
          </a:xfrm>
          <a:custGeom>
            <a:avLst/>
            <a:gdLst/>
            <a:ahLst/>
            <a:cxnLst/>
            <a:rect l="l" t="t" r="r" b="b"/>
            <a:pathLst>
              <a:path w="27195" h="13598" extrusionOk="0">
                <a:moveTo>
                  <a:pt x="13597" y="0"/>
                </a:moveTo>
                <a:cubicBezTo>
                  <a:pt x="6084" y="0"/>
                  <a:pt x="0" y="6084"/>
                  <a:pt x="0" y="13597"/>
                </a:cubicBezTo>
                <a:lnTo>
                  <a:pt x="27194" y="13597"/>
                </a:lnTo>
                <a:cubicBezTo>
                  <a:pt x="27194" y="6084"/>
                  <a:pt x="21110" y="0"/>
                  <a:pt x="13597" y="0"/>
                </a:cubicBezTo>
                <a:close/>
              </a:path>
            </a:pathLst>
          </a:custGeom>
          <a:solidFill>
            <a:srgbClr val="FFBB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400" dirty="0">
              <a:solidFill>
                <a:srgbClr val="FFFFFF"/>
              </a:solidFill>
            </a:endParaRPr>
          </a:p>
        </p:txBody>
      </p:sp>
      <p:sp>
        <p:nvSpPr>
          <p:cNvPr id="14" name="Google Shape;494;p25">
            <a:extLst>
              <a:ext uri="{FF2B5EF4-FFF2-40B4-BE49-F238E27FC236}">
                <a16:creationId xmlns:a16="http://schemas.microsoft.com/office/drawing/2014/main" id="{1F32EBC1-35C4-8991-9AC7-731700DDC90B}"/>
              </a:ext>
            </a:extLst>
          </p:cNvPr>
          <p:cNvSpPr txBox="1"/>
          <p:nvPr/>
        </p:nvSpPr>
        <p:spPr>
          <a:xfrm>
            <a:off x="6199749" y="2106610"/>
            <a:ext cx="2736125" cy="60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nn-NO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Isikan data sesuai </a:t>
            </a:r>
            <a:r>
              <a:rPr lang="nn-NO" sz="16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template</a:t>
            </a:r>
            <a:r>
              <a:rPr lang="nn-NO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DKPS, Jangan melakukan </a:t>
            </a:r>
            <a:r>
              <a:rPr lang="nn-NO" sz="16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merger </a:t>
            </a:r>
            <a:r>
              <a:rPr lang="nn-NO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dan hapus baris atau kolom, isikan data pada setiap baris</a:t>
            </a:r>
          </a:p>
        </p:txBody>
      </p:sp>
      <p:sp>
        <p:nvSpPr>
          <p:cNvPr id="15" name="Google Shape;497;p25">
            <a:extLst>
              <a:ext uri="{FF2B5EF4-FFF2-40B4-BE49-F238E27FC236}">
                <a16:creationId xmlns:a16="http://schemas.microsoft.com/office/drawing/2014/main" id="{07F4D237-0265-2337-2986-95163402BCED}"/>
              </a:ext>
            </a:extLst>
          </p:cNvPr>
          <p:cNvSpPr/>
          <p:nvPr/>
        </p:nvSpPr>
        <p:spPr>
          <a:xfrm>
            <a:off x="9117905" y="1628172"/>
            <a:ext cx="2111276" cy="2091241"/>
          </a:xfrm>
          <a:custGeom>
            <a:avLst/>
            <a:gdLst/>
            <a:ahLst/>
            <a:cxnLst/>
            <a:rect l="l" t="t" r="r" b="b"/>
            <a:pathLst>
              <a:path w="47221" h="47233" extrusionOk="0">
                <a:moveTo>
                  <a:pt x="0" y="1"/>
                </a:moveTo>
                <a:lnTo>
                  <a:pt x="0" y="47233"/>
                </a:lnTo>
                <a:lnTo>
                  <a:pt x="47220" y="47233"/>
                </a:lnTo>
                <a:lnTo>
                  <a:pt x="47220" y="1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  <p:sp>
        <p:nvSpPr>
          <p:cNvPr id="16" name="Google Shape;498;p25">
            <a:extLst>
              <a:ext uri="{FF2B5EF4-FFF2-40B4-BE49-F238E27FC236}">
                <a16:creationId xmlns:a16="http://schemas.microsoft.com/office/drawing/2014/main" id="{34AC4317-BF62-3793-F625-F333049140F4}"/>
              </a:ext>
            </a:extLst>
          </p:cNvPr>
          <p:cNvSpPr/>
          <p:nvPr/>
        </p:nvSpPr>
        <p:spPr>
          <a:xfrm>
            <a:off x="9647084" y="3217762"/>
            <a:ext cx="1052991" cy="501654"/>
          </a:xfrm>
          <a:custGeom>
            <a:avLst/>
            <a:gdLst/>
            <a:ahLst/>
            <a:cxnLst/>
            <a:rect l="l" t="t" r="r" b="b"/>
            <a:pathLst>
              <a:path w="27195" h="13598" extrusionOk="0">
                <a:moveTo>
                  <a:pt x="13597" y="0"/>
                </a:moveTo>
                <a:cubicBezTo>
                  <a:pt x="6084" y="0"/>
                  <a:pt x="0" y="6084"/>
                  <a:pt x="0" y="13597"/>
                </a:cubicBezTo>
                <a:lnTo>
                  <a:pt x="27194" y="13597"/>
                </a:lnTo>
                <a:cubicBezTo>
                  <a:pt x="27194" y="6084"/>
                  <a:pt x="21110" y="0"/>
                  <a:pt x="13597" y="0"/>
                </a:cubicBezTo>
                <a:close/>
              </a:path>
            </a:pathLst>
          </a:custGeom>
          <a:solidFill>
            <a:srgbClr val="0B30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400" dirty="0">
              <a:solidFill>
                <a:srgbClr val="FFFFFF"/>
              </a:solidFill>
            </a:endParaRPr>
          </a:p>
        </p:txBody>
      </p:sp>
      <p:sp>
        <p:nvSpPr>
          <p:cNvPr id="17" name="Google Shape;499;p25">
            <a:extLst>
              <a:ext uri="{FF2B5EF4-FFF2-40B4-BE49-F238E27FC236}">
                <a16:creationId xmlns:a16="http://schemas.microsoft.com/office/drawing/2014/main" id="{A26E5B92-B5E6-D8F4-E80D-6671F2B4CD50}"/>
              </a:ext>
            </a:extLst>
          </p:cNvPr>
          <p:cNvSpPr txBox="1"/>
          <p:nvPr/>
        </p:nvSpPr>
        <p:spPr>
          <a:xfrm>
            <a:off x="9117928" y="2227037"/>
            <a:ext cx="2106318" cy="60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160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Biarkan</a:t>
            </a:r>
            <a:r>
              <a:rPr lang="en-US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b="1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kosong</a:t>
            </a:r>
            <a:r>
              <a:rPr lang="en-US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atau</a:t>
            </a:r>
            <a:r>
              <a:rPr lang="en-US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0</a:t>
            </a:r>
            <a:r>
              <a:rPr lang="en-US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untuk</a:t>
            </a:r>
            <a:r>
              <a:rPr lang="en-US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baris </a:t>
            </a:r>
            <a:r>
              <a:rPr lang="en-US" sz="160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atau</a:t>
            </a:r>
            <a:r>
              <a:rPr lang="en-US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cell  yang </a:t>
            </a:r>
            <a:r>
              <a:rPr lang="en-US" sz="160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tidak</a:t>
            </a:r>
            <a:r>
              <a:rPr lang="en-US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ada</a:t>
            </a:r>
            <a:r>
              <a:rPr lang="en-US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datanya</a:t>
            </a:r>
            <a:endParaRPr lang="en-US" sz="1600"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" name="Google Shape;502;p25">
            <a:extLst>
              <a:ext uri="{FF2B5EF4-FFF2-40B4-BE49-F238E27FC236}">
                <a16:creationId xmlns:a16="http://schemas.microsoft.com/office/drawing/2014/main" id="{D2637DAD-A515-ADC8-04B3-0237E03A405A}"/>
              </a:ext>
            </a:extLst>
          </p:cNvPr>
          <p:cNvSpPr/>
          <p:nvPr/>
        </p:nvSpPr>
        <p:spPr>
          <a:xfrm>
            <a:off x="2655786" y="3967252"/>
            <a:ext cx="2111276" cy="2091241"/>
          </a:xfrm>
          <a:custGeom>
            <a:avLst/>
            <a:gdLst/>
            <a:ahLst/>
            <a:cxnLst/>
            <a:rect l="l" t="t" r="r" b="b"/>
            <a:pathLst>
              <a:path w="47221" h="47233" extrusionOk="0">
                <a:moveTo>
                  <a:pt x="0" y="1"/>
                </a:moveTo>
                <a:lnTo>
                  <a:pt x="0" y="47233"/>
                </a:lnTo>
                <a:lnTo>
                  <a:pt x="47220" y="47233"/>
                </a:lnTo>
                <a:lnTo>
                  <a:pt x="47220" y="1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  <p:sp>
        <p:nvSpPr>
          <p:cNvPr id="19" name="Google Shape;503;p25">
            <a:extLst>
              <a:ext uri="{FF2B5EF4-FFF2-40B4-BE49-F238E27FC236}">
                <a16:creationId xmlns:a16="http://schemas.microsoft.com/office/drawing/2014/main" id="{45EF4576-5EBD-326A-220C-BF5F576BAB83}"/>
              </a:ext>
            </a:extLst>
          </p:cNvPr>
          <p:cNvSpPr/>
          <p:nvPr/>
        </p:nvSpPr>
        <p:spPr>
          <a:xfrm>
            <a:off x="3184965" y="5556826"/>
            <a:ext cx="1052991" cy="501654"/>
          </a:xfrm>
          <a:custGeom>
            <a:avLst/>
            <a:gdLst/>
            <a:ahLst/>
            <a:cxnLst/>
            <a:rect l="l" t="t" r="r" b="b"/>
            <a:pathLst>
              <a:path w="27195" h="13598" extrusionOk="0">
                <a:moveTo>
                  <a:pt x="13597" y="1"/>
                </a:moveTo>
                <a:cubicBezTo>
                  <a:pt x="6084" y="1"/>
                  <a:pt x="0" y="6085"/>
                  <a:pt x="0" y="13598"/>
                </a:cubicBezTo>
                <a:lnTo>
                  <a:pt x="27194" y="13598"/>
                </a:lnTo>
                <a:cubicBezTo>
                  <a:pt x="27194" y="6085"/>
                  <a:pt x="21110" y="1"/>
                  <a:pt x="13597" y="1"/>
                </a:cubicBezTo>
                <a:close/>
              </a:path>
            </a:pathLst>
          </a:custGeom>
          <a:solidFill>
            <a:srgbClr val="FFBB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400" dirty="0">
              <a:solidFill>
                <a:srgbClr val="FFFFFF"/>
              </a:solidFill>
            </a:endParaRPr>
          </a:p>
        </p:txBody>
      </p:sp>
      <p:sp>
        <p:nvSpPr>
          <p:cNvPr id="20" name="Google Shape;504;p25">
            <a:extLst>
              <a:ext uri="{FF2B5EF4-FFF2-40B4-BE49-F238E27FC236}">
                <a16:creationId xmlns:a16="http://schemas.microsoft.com/office/drawing/2014/main" id="{4C4C8EB3-6060-1FE3-C230-709D9DC591C5}"/>
              </a:ext>
            </a:extLst>
          </p:cNvPr>
          <p:cNvSpPr txBox="1"/>
          <p:nvPr/>
        </p:nvSpPr>
        <p:spPr>
          <a:xfrm>
            <a:off x="2655786" y="4407530"/>
            <a:ext cx="2185704" cy="60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fi-FI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Untuk menambah baris, lakukan dengan</a:t>
            </a:r>
            <a:r>
              <a:rPr lang="fi-FI" sz="16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copy paste</a:t>
            </a:r>
            <a:r>
              <a:rPr lang="fi-FI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dari baris yang telah sesuai dengan template</a:t>
            </a:r>
          </a:p>
        </p:txBody>
      </p:sp>
      <p:sp>
        <p:nvSpPr>
          <p:cNvPr id="21" name="Google Shape;507;p25">
            <a:extLst>
              <a:ext uri="{FF2B5EF4-FFF2-40B4-BE49-F238E27FC236}">
                <a16:creationId xmlns:a16="http://schemas.microsoft.com/office/drawing/2014/main" id="{F6751BA4-BDC9-E8CC-5BD2-6F3EB647B557}"/>
              </a:ext>
            </a:extLst>
          </p:cNvPr>
          <p:cNvSpPr/>
          <p:nvPr/>
        </p:nvSpPr>
        <p:spPr>
          <a:xfrm>
            <a:off x="5004755" y="3967252"/>
            <a:ext cx="2111276" cy="2091241"/>
          </a:xfrm>
          <a:custGeom>
            <a:avLst/>
            <a:gdLst/>
            <a:ahLst/>
            <a:cxnLst/>
            <a:rect l="l" t="t" r="r" b="b"/>
            <a:pathLst>
              <a:path w="47221" h="47233" extrusionOk="0">
                <a:moveTo>
                  <a:pt x="0" y="1"/>
                </a:moveTo>
                <a:lnTo>
                  <a:pt x="0" y="47233"/>
                </a:lnTo>
                <a:lnTo>
                  <a:pt x="47220" y="47233"/>
                </a:lnTo>
                <a:lnTo>
                  <a:pt x="47220" y="1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  <p:sp>
        <p:nvSpPr>
          <p:cNvPr id="22" name="Google Shape;508;p25">
            <a:extLst>
              <a:ext uri="{FF2B5EF4-FFF2-40B4-BE49-F238E27FC236}">
                <a16:creationId xmlns:a16="http://schemas.microsoft.com/office/drawing/2014/main" id="{1F5A044A-089E-95EA-E028-58B81859C5B0}"/>
              </a:ext>
            </a:extLst>
          </p:cNvPr>
          <p:cNvSpPr/>
          <p:nvPr/>
        </p:nvSpPr>
        <p:spPr>
          <a:xfrm>
            <a:off x="5533897" y="5556826"/>
            <a:ext cx="1052991" cy="501654"/>
          </a:xfrm>
          <a:custGeom>
            <a:avLst/>
            <a:gdLst/>
            <a:ahLst/>
            <a:cxnLst/>
            <a:rect l="l" t="t" r="r" b="b"/>
            <a:pathLst>
              <a:path w="27195" h="13598" extrusionOk="0">
                <a:moveTo>
                  <a:pt x="13597" y="1"/>
                </a:moveTo>
                <a:cubicBezTo>
                  <a:pt x="6084" y="1"/>
                  <a:pt x="0" y="6085"/>
                  <a:pt x="0" y="13598"/>
                </a:cubicBezTo>
                <a:lnTo>
                  <a:pt x="27194" y="13598"/>
                </a:lnTo>
                <a:cubicBezTo>
                  <a:pt x="27194" y="6085"/>
                  <a:pt x="21110" y="1"/>
                  <a:pt x="13597" y="1"/>
                </a:cubicBezTo>
                <a:close/>
              </a:path>
            </a:pathLst>
          </a:custGeom>
          <a:solidFill>
            <a:srgbClr val="0B308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400" dirty="0">
              <a:solidFill>
                <a:srgbClr val="FFFFFF"/>
              </a:solidFill>
            </a:endParaRPr>
          </a:p>
        </p:txBody>
      </p:sp>
      <p:sp>
        <p:nvSpPr>
          <p:cNvPr id="23" name="Google Shape;509;p25">
            <a:extLst>
              <a:ext uri="{FF2B5EF4-FFF2-40B4-BE49-F238E27FC236}">
                <a16:creationId xmlns:a16="http://schemas.microsoft.com/office/drawing/2014/main" id="{D238DC15-EACC-ECFE-5C21-414DCA25AA60}"/>
              </a:ext>
            </a:extLst>
          </p:cNvPr>
          <p:cNvSpPr txBox="1"/>
          <p:nvPr/>
        </p:nvSpPr>
        <p:spPr>
          <a:xfrm>
            <a:off x="5004849" y="4508245"/>
            <a:ext cx="2106318" cy="60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Ada </a:t>
            </a:r>
            <a:r>
              <a:rPr lang="en-US" sz="160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beberapa</a:t>
            </a:r>
            <a:r>
              <a:rPr lang="en-US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i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sheet </a:t>
            </a:r>
            <a:r>
              <a:rPr lang="en-US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yang </a:t>
            </a:r>
            <a:r>
              <a:rPr lang="en-US" sz="160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tidak</a:t>
            </a:r>
            <a:r>
              <a:rPr lang="en-US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dikunci</a:t>
            </a:r>
            <a:r>
              <a:rPr lang="en-US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untuk</a:t>
            </a:r>
            <a:r>
              <a:rPr lang="en-US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akomodasi</a:t>
            </a:r>
            <a:r>
              <a:rPr lang="en-US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jumlah</a:t>
            </a:r>
            <a:r>
              <a:rPr lang="en-US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data yang </a:t>
            </a:r>
            <a:r>
              <a:rPr lang="en-US" sz="160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lebih</a:t>
            </a:r>
            <a:r>
              <a:rPr lang="en-US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dari</a:t>
            </a:r>
            <a:r>
              <a:rPr lang="en-US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200.</a:t>
            </a:r>
          </a:p>
        </p:txBody>
      </p:sp>
      <p:sp>
        <p:nvSpPr>
          <p:cNvPr id="24" name="Google Shape;512;p25">
            <a:extLst>
              <a:ext uri="{FF2B5EF4-FFF2-40B4-BE49-F238E27FC236}">
                <a16:creationId xmlns:a16="http://schemas.microsoft.com/office/drawing/2014/main" id="{B4FFC198-EBE7-BDDB-F25D-AED6ACD1540D}"/>
              </a:ext>
            </a:extLst>
          </p:cNvPr>
          <p:cNvSpPr/>
          <p:nvPr/>
        </p:nvSpPr>
        <p:spPr>
          <a:xfrm>
            <a:off x="7353740" y="3967252"/>
            <a:ext cx="2555803" cy="2091241"/>
          </a:xfrm>
          <a:custGeom>
            <a:avLst/>
            <a:gdLst/>
            <a:ahLst/>
            <a:cxnLst/>
            <a:rect l="l" t="t" r="r" b="b"/>
            <a:pathLst>
              <a:path w="47221" h="47233" extrusionOk="0">
                <a:moveTo>
                  <a:pt x="0" y="1"/>
                </a:moveTo>
                <a:lnTo>
                  <a:pt x="0" y="47233"/>
                </a:lnTo>
                <a:lnTo>
                  <a:pt x="47220" y="47233"/>
                </a:lnTo>
                <a:lnTo>
                  <a:pt x="47220" y="1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</p:txBody>
      </p:sp>
      <p:sp>
        <p:nvSpPr>
          <p:cNvPr id="25" name="Google Shape;513;p25">
            <a:extLst>
              <a:ext uri="{FF2B5EF4-FFF2-40B4-BE49-F238E27FC236}">
                <a16:creationId xmlns:a16="http://schemas.microsoft.com/office/drawing/2014/main" id="{AC463BC9-0CB3-0E8D-BA17-144AE803D61B}"/>
              </a:ext>
            </a:extLst>
          </p:cNvPr>
          <p:cNvSpPr/>
          <p:nvPr/>
        </p:nvSpPr>
        <p:spPr>
          <a:xfrm>
            <a:off x="8044404" y="5556826"/>
            <a:ext cx="1073502" cy="501654"/>
          </a:xfrm>
          <a:custGeom>
            <a:avLst/>
            <a:gdLst/>
            <a:ahLst/>
            <a:cxnLst/>
            <a:rect l="l" t="t" r="r" b="b"/>
            <a:pathLst>
              <a:path w="27195" h="13598" extrusionOk="0">
                <a:moveTo>
                  <a:pt x="13597" y="1"/>
                </a:moveTo>
                <a:cubicBezTo>
                  <a:pt x="6084" y="1"/>
                  <a:pt x="0" y="6085"/>
                  <a:pt x="0" y="13598"/>
                </a:cubicBezTo>
                <a:lnTo>
                  <a:pt x="27194" y="13598"/>
                </a:lnTo>
                <a:cubicBezTo>
                  <a:pt x="27194" y="6085"/>
                  <a:pt x="21110" y="1"/>
                  <a:pt x="13597" y="1"/>
                </a:cubicBezTo>
                <a:close/>
              </a:path>
            </a:pathLst>
          </a:custGeom>
          <a:solidFill>
            <a:srgbClr val="FFBB2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2400" dirty="0">
              <a:solidFill>
                <a:srgbClr val="FFFFFF"/>
              </a:solidFill>
            </a:endParaRPr>
          </a:p>
        </p:txBody>
      </p:sp>
      <p:sp>
        <p:nvSpPr>
          <p:cNvPr id="26" name="Google Shape;514;p25">
            <a:extLst>
              <a:ext uri="{FF2B5EF4-FFF2-40B4-BE49-F238E27FC236}">
                <a16:creationId xmlns:a16="http://schemas.microsoft.com/office/drawing/2014/main" id="{DC83B319-3165-2F3B-293E-4C88DDC42F1D}"/>
              </a:ext>
            </a:extLst>
          </p:cNvPr>
          <p:cNvSpPr txBox="1"/>
          <p:nvPr/>
        </p:nvSpPr>
        <p:spPr>
          <a:xfrm>
            <a:off x="7353724" y="4573051"/>
            <a:ext cx="2555819" cy="608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Jika </a:t>
            </a:r>
            <a:r>
              <a:rPr lang="en-US" sz="16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PS </a:t>
            </a:r>
            <a:r>
              <a:rPr lang="en-US" sz="1600" b="1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belum</a:t>
            </a:r>
            <a:r>
              <a:rPr lang="en-US" sz="16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b="1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meluluskan</a:t>
            </a:r>
            <a:r>
              <a:rPr lang="en-US" sz="16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dan </a:t>
            </a:r>
            <a:r>
              <a:rPr lang="en-US" sz="1600" b="1" i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tracer study</a:t>
            </a:r>
            <a:r>
              <a:rPr lang="en-US" sz="1600" i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60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maka</a:t>
            </a:r>
            <a:r>
              <a:rPr lang="en-US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tabel</a:t>
            </a:r>
            <a:r>
              <a:rPr lang="en-US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yang </a:t>
            </a:r>
            <a:r>
              <a:rPr lang="en-US" sz="160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berkaitan</a:t>
            </a:r>
            <a:r>
              <a:rPr lang="en-US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lulusan</a:t>
            </a:r>
            <a:r>
              <a:rPr lang="en-US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dan </a:t>
            </a:r>
            <a:r>
              <a:rPr lang="en-US" sz="1600" i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tracer study </a:t>
            </a:r>
            <a:r>
              <a:rPr lang="en-US" sz="1600" b="1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biarkan</a:t>
            </a:r>
            <a:r>
              <a:rPr lang="en-US" sz="16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b="1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saja</a:t>
            </a:r>
            <a:r>
              <a:rPr lang="en-US" sz="16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600" b="1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tidak</a:t>
            </a:r>
            <a:r>
              <a:rPr lang="en-US" sz="16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b="1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perlu</a:t>
            </a:r>
            <a:r>
              <a:rPr lang="en-US" sz="16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b="1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diisi</a:t>
            </a:r>
            <a:r>
              <a:rPr lang="en-US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  <a:p>
            <a:pPr lvl="0" algn="ctr"/>
            <a:endParaRPr lang="en-US" sz="1600" dirty="0" err="1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2605962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  <p:bldP spid="9" grpId="0" animBg="1"/>
      <p:bldP spid="10" grpId="0" animBg="1"/>
      <p:bldP spid="11" grpId="0"/>
      <p:bldP spid="12" grpId="0" animBg="1"/>
      <p:bldP spid="13" grpId="0" animBg="1"/>
      <p:bldP spid="14" grpId="0"/>
      <p:bldP spid="15" grpId="0" animBg="1"/>
      <p:bldP spid="16" grpId="0" animBg="1"/>
      <p:bldP spid="17" grpId="0"/>
      <p:bldP spid="18" grpId="0" animBg="1"/>
      <p:bldP spid="19" grpId="0" animBg="1"/>
      <p:bldP spid="20" grpId="0"/>
      <p:bldP spid="21" grpId="0" animBg="1"/>
      <p:bldP spid="22" grpId="0" animBg="1"/>
      <p:bldP spid="23" grpId="0"/>
      <p:bldP spid="24" grpId="0" animBg="1"/>
      <p:bldP spid="25" grpId="0" animBg="1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1EF2D6-9EC4-63C3-AD06-4112C23A84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7941" y="50681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Poppins" panose="00000500000000000000" pitchFamily="2" charset="0"/>
                <a:cs typeface="Poppins" panose="00000500000000000000" pitchFamily="2" charset="0"/>
              </a:rPr>
              <a:t>TAHUN PENUH TERAKHIR (TS)</a:t>
            </a:r>
          </a:p>
        </p:txBody>
      </p:sp>
      <p:sp>
        <p:nvSpPr>
          <p:cNvPr id="171" name="Slide Number Placeholder 5">
            <a:extLst>
              <a:ext uri="{FF2B5EF4-FFF2-40B4-BE49-F238E27FC236}">
                <a16:creationId xmlns:a16="http://schemas.microsoft.com/office/drawing/2014/main" id="{F0019636-3D1E-C552-39F7-72D72DBB2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93653" y="6356350"/>
            <a:ext cx="1163385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4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A6EF46AD-004A-8CA7-F4D6-62789C460BD0}"/>
              </a:ext>
            </a:extLst>
          </p:cNvPr>
          <p:cNvSpPr txBox="1"/>
          <p:nvPr/>
        </p:nvSpPr>
        <p:spPr>
          <a:xfrm>
            <a:off x="145510" y="88362"/>
            <a:ext cx="303203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INTRODUCTION</a:t>
            </a:r>
          </a:p>
        </p:txBody>
      </p:sp>
      <p:grpSp>
        <p:nvGrpSpPr>
          <p:cNvPr id="252" name="Group 251">
            <a:extLst>
              <a:ext uri="{FF2B5EF4-FFF2-40B4-BE49-F238E27FC236}">
                <a16:creationId xmlns:a16="http://schemas.microsoft.com/office/drawing/2014/main" id="{0EA3DE75-EE4C-BF85-96E7-88BE267202C9}"/>
              </a:ext>
            </a:extLst>
          </p:cNvPr>
          <p:cNvGrpSpPr/>
          <p:nvPr/>
        </p:nvGrpSpPr>
        <p:grpSpPr>
          <a:xfrm>
            <a:off x="795541" y="1832382"/>
            <a:ext cx="10668000" cy="4094986"/>
            <a:chOff x="762000" y="1447768"/>
            <a:chExt cx="10668000" cy="4094986"/>
          </a:xfrm>
        </p:grpSpPr>
        <p:grpSp>
          <p:nvGrpSpPr>
            <p:cNvPr id="253" name="Group 252">
              <a:extLst>
                <a:ext uri="{FF2B5EF4-FFF2-40B4-BE49-F238E27FC236}">
                  <a16:creationId xmlns:a16="http://schemas.microsoft.com/office/drawing/2014/main" id="{7E6C8E30-36EC-B7F3-AB63-4F9CAA09F304}"/>
                </a:ext>
              </a:extLst>
            </p:cNvPr>
            <p:cNvGrpSpPr/>
            <p:nvPr/>
          </p:nvGrpSpPr>
          <p:grpSpPr>
            <a:xfrm>
              <a:off x="762000" y="1447768"/>
              <a:ext cx="10668000" cy="3962464"/>
              <a:chOff x="762000" y="1447768"/>
              <a:chExt cx="10668000" cy="3962464"/>
            </a:xfrm>
          </p:grpSpPr>
          <p:sp>
            <p:nvSpPr>
              <p:cNvPr id="279" name="Rectangle: Rounded Corners 7">
                <a:extLst>
                  <a:ext uri="{FF2B5EF4-FFF2-40B4-BE49-F238E27FC236}">
                    <a16:creationId xmlns:a16="http://schemas.microsoft.com/office/drawing/2014/main" id="{C604CD7C-BFC7-CCD0-BC6B-10ED55B5F2F1}"/>
                  </a:ext>
                </a:extLst>
              </p:cNvPr>
              <p:cNvSpPr/>
              <p:nvPr/>
            </p:nvSpPr>
            <p:spPr>
              <a:xfrm>
                <a:off x="762000" y="1447768"/>
                <a:ext cx="3064596" cy="3962464"/>
              </a:xfrm>
              <a:custGeom>
                <a:avLst/>
                <a:gdLst>
                  <a:gd name="connsiteX0" fmla="*/ 0 w 1914384"/>
                  <a:gd name="connsiteY0" fmla="*/ 165518 h 2915542"/>
                  <a:gd name="connsiteX1" fmla="*/ 165518 w 1914384"/>
                  <a:gd name="connsiteY1" fmla="*/ 0 h 2915542"/>
                  <a:gd name="connsiteX2" fmla="*/ 1748866 w 1914384"/>
                  <a:gd name="connsiteY2" fmla="*/ 0 h 2915542"/>
                  <a:gd name="connsiteX3" fmla="*/ 1914384 w 1914384"/>
                  <a:gd name="connsiteY3" fmla="*/ 165518 h 2915542"/>
                  <a:gd name="connsiteX4" fmla="*/ 1914384 w 1914384"/>
                  <a:gd name="connsiteY4" fmla="*/ 2750024 h 2915542"/>
                  <a:gd name="connsiteX5" fmla="*/ 1748866 w 1914384"/>
                  <a:gd name="connsiteY5" fmla="*/ 2915542 h 2915542"/>
                  <a:gd name="connsiteX6" fmla="*/ 165518 w 1914384"/>
                  <a:gd name="connsiteY6" fmla="*/ 2915542 h 2915542"/>
                  <a:gd name="connsiteX7" fmla="*/ 0 w 1914384"/>
                  <a:gd name="connsiteY7" fmla="*/ 2750024 h 2915542"/>
                  <a:gd name="connsiteX8" fmla="*/ 0 w 1914384"/>
                  <a:gd name="connsiteY8" fmla="*/ 165518 h 2915542"/>
                  <a:gd name="connsiteX0" fmla="*/ 0 w 1941456"/>
                  <a:gd name="connsiteY0" fmla="*/ 165518 h 2915542"/>
                  <a:gd name="connsiteX1" fmla="*/ 165518 w 1941456"/>
                  <a:gd name="connsiteY1" fmla="*/ 0 h 2915542"/>
                  <a:gd name="connsiteX2" fmla="*/ 1748866 w 1941456"/>
                  <a:gd name="connsiteY2" fmla="*/ 0 h 2915542"/>
                  <a:gd name="connsiteX3" fmla="*/ 1914384 w 1941456"/>
                  <a:gd name="connsiteY3" fmla="*/ 2750024 h 2915542"/>
                  <a:gd name="connsiteX4" fmla="*/ 1748866 w 1941456"/>
                  <a:gd name="connsiteY4" fmla="*/ 2915542 h 2915542"/>
                  <a:gd name="connsiteX5" fmla="*/ 165518 w 1941456"/>
                  <a:gd name="connsiteY5" fmla="*/ 2915542 h 2915542"/>
                  <a:gd name="connsiteX6" fmla="*/ 0 w 1941456"/>
                  <a:gd name="connsiteY6" fmla="*/ 2750024 h 2915542"/>
                  <a:gd name="connsiteX7" fmla="*/ 0 w 1941456"/>
                  <a:gd name="connsiteY7" fmla="*/ 165518 h 2915542"/>
                  <a:gd name="connsiteX0" fmla="*/ 0 w 1946784"/>
                  <a:gd name="connsiteY0" fmla="*/ 165518 h 2915542"/>
                  <a:gd name="connsiteX1" fmla="*/ 165518 w 1946784"/>
                  <a:gd name="connsiteY1" fmla="*/ 0 h 2915542"/>
                  <a:gd name="connsiteX2" fmla="*/ 1748866 w 1946784"/>
                  <a:gd name="connsiteY2" fmla="*/ 0 h 2915542"/>
                  <a:gd name="connsiteX3" fmla="*/ 1748866 w 1946784"/>
                  <a:gd name="connsiteY3" fmla="*/ 2915542 h 2915542"/>
                  <a:gd name="connsiteX4" fmla="*/ 165518 w 1946784"/>
                  <a:gd name="connsiteY4" fmla="*/ 2915542 h 2915542"/>
                  <a:gd name="connsiteX5" fmla="*/ 0 w 1946784"/>
                  <a:gd name="connsiteY5" fmla="*/ 2750024 h 2915542"/>
                  <a:gd name="connsiteX6" fmla="*/ 0 w 1946784"/>
                  <a:gd name="connsiteY6" fmla="*/ 165518 h 2915542"/>
                  <a:gd name="connsiteX0" fmla="*/ 0 w 2059167"/>
                  <a:gd name="connsiteY0" fmla="*/ 165518 h 2915542"/>
                  <a:gd name="connsiteX1" fmla="*/ 165518 w 2059167"/>
                  <a:gd name="connsiteY1" fmla="*/ 0 h 2915542"/>
                  <a:gd name="connsiteX2" fmla="*/ 1748866 w 2059167"/>
                  <a:gd name="connsiteY2" fmla="*/ 0 h 2915542"/>
                  <a:gd name="connsiteX3" fmla="*/ 1930099 w 2059167"/>
                  <a:gd name="connsiteY3" fmla="*/ 2676645 h 2915542"/>
                  <a:gd name="connsiteX4" fmla="*/ 165518 w 2059167"/>
                  <a:gd name="connsiteY4" fmla="*/ 2915542 h 2915542"/>
                  <a:gd name="connsiteX5" fmla="*/ 0 w 2059167"/>
                  <a:gd name="connsiteY5" fmla="*/ 2750024 h 2915542"/>
                  <a:gd name="connsiteX6" fmla="*/ 0 w 2059167"/>
                  <a:gd name="connsiteY6" fmla="*/ 165518 h 2915542"/>
                  <a:gd name="connsiteX0" fmla="*/ 0 w 2041544"/>
                  <a:gd name="connsiteY0" fmla="*/ 165518 h 2915542"/>
                  <a:gd name="connsiteX1" fmla="*/ 165518 w 2041544"/>
                  <a:gd name="connsiteY1" fmla="*/ 0 h 2915542"/>
                  <a:gd name="connsiteX2" fmla="*/ 1748866 w 2041544"/>
                  <a:gd name="connsiteY2" fmla="*/ 0 h 2915542"/>
                  <a:gd name="connsiteX3" fmla="*/ 1905385 w 2041544"/>
                  <a:gd name="connsiteY3" fmla="*/ 2717834 h 2915542"/>
                  <a:gd name="connsiteX4" fmla="*/ 165518 w 2041544"/>
                  <a:gd name="connsiteY4" fmla="*/ 2915542 h 2915542"/>
                  <a:gd name="connsiteX5" fmla="*/ 0 w 2041544"/>
                  <a:gd name="connsiteY5" fmla="*/ 2750024 h 2915542"/>
                  <a:gd name="connsiteX6" fmla="*/ 0 w 2041544"/>
                  <a:gd name="connsiteY6" fmla="*/ 165518 h 2915542"/>
                  <a:gd name="connsiteX0" fmla="*/ 0 w 2049273"/>
                  <a:gd name="connsiteY0" fmla="*/ 165518 h 2915542"/>
                  <a:gd name="connsiteX1" fmla="*/ 165518 w 2049273"/>
                  <a:gd name="connsiteY1" fmla="*/ 0 h 2915542"/>
                  <a:gd name="connsiteX2" fmla="*/ 1773580 w 2049273"/>
                  <a:gd name="connsiteY2" fmla="*/ 354227 h 2915542"/>
                  <a:gd name="connsiteX3" fmla="*/ 1905385 w 2049273"/>
                  <a:gd name="connsiteY3" fmla="*/ 2717834 h 2915542"/>
                  <a:gd name="connsiteX4" fmla="*/ 165518 w 2049273"/>
                  <a:gd name="connsiteY4" fmla="*/ 2915542 h 2915542"/>
                  <a:gd name="connsiteX5" fmla="*/ 0 w 2049273"/>
                  <a:gd name="connsiteY5" fmla="*/ 2750024 h 2915542"/>
                  <a:gd name="connsiteX6" fmla="*/ 0 w 2049273"/>
                  <a:gd name="connsiteY6" fmla="*/ 165518 h 2915542"/>
                  <a:gd name="connsiteX0" fmla="*/ 0 w 2049273"/>
                  <a:gd name="connsiteY0" fmla="*/ 165518 h 2915542"/>
                  <a:gd name="connsiteX1" fmla="*/ 165518 w 2049273"/>
                  <a:gd name="connsiteY1" fmla="*/ 0 h 2915542"/>
                  <a:gd name="connsiteX2" fmla="*/ 1773580 w 2049273"/>
                  <a:gd name="connsiteY2" fmla="*/ 486032 h 2915542"/>
                  <a:gd name="connsiteX3" fmla="*/ 1905385 w 2049273"/>
                  <a:gd name="connsiteY3" fmla="*/ 2717834 h 2915542"/>
                  <a:gd name="connsiteX4" fmla="*/ 165518 w 2049273"/>
                  <a:gd name="connsiteY4" fmla="*/ 2915542 h 2915542"/>
                  <a:gd name="connsiteX5" fmla="*/ 0 w 2049273"/>
                  <a:gd name="connsiteY5" fmla="*/ 2750024 h 2915542"/>
                  <a:gd name="connsiteX6" fmla="*/ 0 w 2049273"/>
                  <a:gd name="connsiteY6" fmla="*/ 165518 h 2915542"/>
                  <a:gd name="connsiteX0" fmla="*/ 0 w 2063719"/>
                  <a:gd name="connsiteY0" fmla="*/ 165518 h 2915542"/>
                  <a:gd name="connsiteX1" fmla="*/ 165518 w 2063719"/>
                  <a:gd name="connsiteY1" fmla="*/ 0 h 2915542"/>
                  <a:gd name="connsiteX2" fmla="*/ 1814769 w 2063719"/>
                  <a:gd name="connsiteY2" fmla="*/ 345988 h 2915542"/>
                  <a:gd name="connsiteX3" fmla="*/ 1905385 w 2063719"/>
                  <a:gd name="connsiteY3" fmla="*/ 2717834 h 2915542"/>
                  <a:gd name="connsiteX4" fmla="*/ 165518 w 2063719"/>
                  <a:gd name="connsiteY4" fmla="*/ 2915542 h 2915542"/>
                  <a:gd name="connsiteX5" fmla="*/ 0 w 2063719"/>
                  <a:gd name="connsiteY5" fmla="*/ 2750024 h 2915542"/>
                  <a:gd name="connsiteX6" fmla="*/ 0 w 2063719"/>
                  <a:gd name="connsiteY6" fmla="*/ 165518 h 2915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063719" h="2915542">
                    <a:moveTo>
                      <a:pt x="0" y="165518"/>
                    </a:moveTo>
                    <a:cubicBezTo>
                      <a:pt x="0" y="74105"/>
                      <a:pt x="74105" y="0"/>
                      <a:pt x="165518" y="0"/>
                    </a:cubicBezTo>
                    <a:lnTo>
                      <a:pt x="1814769" y="345988"/>
                    </a:lnTo>
                    <a:cubicBezTo>
                      <a:pt x="2078660" y="831912"/>
                      <a:pt x="2169276" y="2231910"/>
                      <a:pt x="1905385" y="2717834"/>
                    </a:cubicBezTo>
                    <a:lnTo>
                      <a:pt x="165518" y="2915542"/>
                    </a:lnTo>
                    <a:cubicBezTo>
                      <a:pt x="74105" y="2915542"/>
                      <a:pt x="0" y="2841437"/>
                      <a:pt x="0" y="2750024"/>
                    </a:cubicBezTo>
                    <a:lnTo>
                      <a:pt x="0" y="165518"/>
                    </a:lnTo>
                    <a:close/>
                  </a:path>
                </a:pathLst>
              </a:custGeom>
              <a:solidFill>
                <a:srgbClr val="3AC6E1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280" name="Freeform: Shape 279">
                <a:extLst>
                  <a:ext uri="{FF2B5EF4-FFF2-40B4-BE49-F238E27FC236}">
                    <a16:creationId xmlns:a16="http://schemas.microsoft.com/office/drawing/2014/main" id="{83B48D87-9AF3-8FB5-774D-F6740D9D60AF}"/>
                  </a:ext>
                </a:extLst>
              </p:cNvPr>
              <p:cNvSpPr/>
              <p:nvPr/>
            </p:nvSpPr>
            <p:spPr>
              <a:xfrm>
                <a:off x="2685832" y="1785327"/>
                <a:ext cx="1140764" cy="3446087"/>
              </a:xfrm>
              <a:custGeom>
                <a:avLst/>
                <a:gdLst>
                  <a:gd name="connsiteX0" fmla="*/ 70125 w 998865"/>
                  <a:gd name="connsiteY0" fmla="*/ 0 h 3446087"/>
                  <a:gd name="connsiteX1" fmla="*/ 675163 w 998865"/>
                  <a:gd name="connsiteY1" fmla="*/ 132669 h 3446087"/>
                  <a:gd name="connsiteX2" fmla="*/ 792988 w 998865"/>
                  <a:gd name="connsiteY2" fmla="*/ 3356205 h 3446087"/>
                  <a:gd name="connsiteX3" fmla="*/ 36233 w 998865"/>
                  <a:gd name="connsiteY3" fmla="*/ 3446087 h 3446087"/>
                  <a:gd name="connsiteX4" fmla="*/ 16753 w 998865"/>
                  <a:gd name="connsiteY4" fmla="*/ 3417195 h 3446087"/>
                  <a:gd name="connsiteX5" fmla="*/ 0 w 998865"/>
                  <a:gd name="connsiteY5" fmla="*/ 3334213 h 3446087"/>
                  <a:gd name="connsiteX6" fmla="*/ 0 w 998865"/>
                  <a:gd name="connsiteY6" fmla="*/ 155925 h 3446087"/>
                  <a:gd name="connsiteX7" fmla="*/ 62441 w 998865"/>
                  <a:gd name="connsiteY7" fmla="*/ 5180 h 3446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98865" h="3446087">
                    <a:moveTo>
                      <a:pt x="70125" y="0"/>
                    </a:moveTo>
                    <a:lnTo>
                      <a:pt x="675163" y="132669"/>
                    </a:lnTo>
                    <a:cubicBezTo>
                      <a:pt x="1018292" y="793080"/>
                      <a:pt x="1136118" y="2695793"/>
                      <a:pt x="792988" y="3356205"/>
                    </a:cubicBezTo>
                    <a:lnTo>
                      <a:pt x="36233" y="3446087"/>
                    </a:lnTo>
                    <a:lnTo>
                      <a:pt x="16753" y="3417195"/>
                    </a:lnTo>
                    <a:cubicBezTo>
                      <a:pt x="5966" y="3391689"/>
                      <a:pt x="0" y="3363648"/>
                      <a:pt x="0" y="3334213"/>
                    </a:cubicBezTo>
                    <a:lnTo>
                      <a:pt x="0" y="155925"/>
                    </a:lnTo>
                    <a:cubicBezTo>
                      <a:pt x="0" y="97056"/>
                      <a:pt x="23862" y="43759"/>
                      <a:pt x="62441" y="5180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281" name="Freeform: Shape 280">
                <a:extLst>
                  <a:ext uri="{FF2B5EF4-FFF2-40B4-BE49-F238E27FC236}">
                    <a16:creationId xmlns:a16="http://schemas.microsoft.com/office/drawing/2014/main" id="{85489624-339D-12A0-8AFD-D79BF3BB0EFA}"/>
                  </a:ext>
                </a:extLst>
              </p:cNvPr>
              <p:cNvSpPr/>
              <p:nvPr/>
            </p:nvSpPr>
            <p:spPr>
              <a:xfrm>
                <a:off x="8367513" y="1447768"/>
                <a:ext cx="3062487" cy="3962464"/>
              </a:xfrm>
              <a:custGeom>
                <a:avLst/>
                <a:gdLst>
                  <a:gd name="connsiteX0" fmla="*/ 2466477 w 2681547"/>
                  <a:gd name="connsiteY0" fmla="*/ 0 h 3962464"/>
                  <a:gd name="connsiteX1" fmla="*/ 2681547 w 2681547"/>
                  <a:gd name="connsiteY1" fmla="*/ 224953 h 3962464"/>
                  <a:gd name="connsiteX2" fmla="*/ 2681547 w 2681547"/>
                  <a:gd name="connsiteY2" fmla="*/ 3737511 h 3962464"/>
                  <a:gd name="connsiteX3" fmla="*/ 2466477 w 2681547"/>
                  <a:gd name="connsiteY3" fmla="*/ 3962464 h 3962464"/>
                  <a:gd name="connsiteX4" fmla="*/ 205736 w 2681547"/>
                  <a:gd name="connsiteY4" fmla="*/ 3693763 h 3962464"/>
                  <a:gd name="connsiteX5" fmla="*/ 323480 w 2681547"/>
                  <a:gd name="connsiteY5" fmla="*/ 470227 h 3962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681547" h="3962464">
                    <a:moveTo>
                      <a:pt x="2466477" y="0"/>
                    </a:moveTo>
                    <a:cubicBezTo>
                      <a:pt x="2585257" y="0"/>
                      <a:pt x="2681547" y="100715"/>
                      <a:pt x="2681547" y="224953"/>
                    </a:cubicBezTo>
                    <a:lnTo>
                      <a:pt x="2681547" y="3737511"/>
                    </a:lnTo>
                    <a:cubicBezTo>
                      <a:pt x="2681547" y="3861749"/>
                      <a:pt x="2585257" y="3962464"/>
                      <a:pt x="2466477" y="3962464"/>
                    </a:cubicBezTo>
                    <a:lnTo>
                      <a:pt x="205736" y="3693763"/>
                    </a:lnTo>
                    <a:cubicBezTo>
                      <a:pt x="-137157" y="3033351"/>
                      <a:pt x="-19413" y="1130638"/>
                      <a:pt x="323480" y="470227"/>
                    </a:cubicBezTo>
                    <a:close/>
                  </a:path>
                </a:pathLst>
              </a:custGeom>
              <a:solidFill>
                <a:srgbClr val="3AC6E1">
                  <a:lumMod val="40000"/>
                  <a:lumOff val="6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282" name="Rectangle: Rounded Corners 6">
                <a:extLst>
                  <a:ext uri="{FF2B5EF4-FFF2-40B4-BE49-F238E27FC236}">
                    <a16:creationId xmlns:a16="http://schemas.microsoft.com/office/drawing/2014/main" id="{C1D24599-6CB5-ED3F-2D38-3D93AA13AFD2}"/>
                  </a:ext>
                </a:extLst>
              </p:cNvPr>
              <p:cNvSpPr/>
              <p:nvPr/>
            </p:nvSpPr>
            <p:spPr>
              <a:xfrm>
                <a:off x="2955964" y="1447768"/>
                <a:ext cx="2817935" cy="3962464"/>
              </a:xfrm>
              <a:custGeom>
                <a:avLst/>
                <a:gdLst>
                  <a:gd name="connsiteX0" fmla="*/ 0 w 1662215"/>
                  <a:gd name="connsiteY0" fmla="*/ 143715 h 2915542"/>
                  <a:gd name="connsiteX1" fmla="*/ 143715 w 1662215"/>
                  <a:gd name="connsiteY1" fmla="*/ 0 h 2915542"/>
                  <a:gd name="connsiteX2" fmla="*/ 1518500 w 1662215"/>
                  <a:gd name="connsiteY2" fmla="*/ 0 h 2915542"/>
                  <a:gd name="connsiteX3" fmla="*/ 1662215 w 1662215"/>
                  <a:gd name="connsiteY3" fmla="*/ 143715 h 2915542"/>
                  <a:gd name="connsiteX4" fmla="*/ 1662215 w 1662215"/>
                  <a:gd name="connsiteY4" fmla="*/ 2771827 h 2915542"/>
                  <a:gd name="connsiteX5" fmla="*/ 1518500 w 1662215"/>
                  <a:gd name="connsiteY5" fmla="*/ 2915542 h 2915542"/>
                  <a:gd name="connsiteX6" fmla="*/ 143715 w 1662215"/>
                  <a:gd name="connsiteY6" fmla="*/ 2915542 h 2915542"/>
                  <a:gd name="connsiteX7" fmla="*/ 0 w 1662215"/>
                  <a:gd name="connsiteY7" fmla="*/ 2771827 h 2915542"/>
                  <a:gd name="connsiteX8" fmla="*/ 0 w 1662215"/>
                  <a:gd name="connsiteY8" fmla="*/ 143715 h 2915542"/>
                  <a:gd name="connsiteX0" fmla="*/ 0 w 1685721"/>
                  <a:gd name="connsiteY0" fmla="*/ 143715 h 2915542"/>
                  <a:gd name="connsiteX1" fmla="*/ 143715 w 1685721"/>
                  <a:gd name="connsiteY1" fmla="*/ 0 h 2915542"/>
                  <a:gd name="connsiteX2" fmla="*/ 1518500 w 1685721"/>
                  <a:gd name="connsiteY2" fmla="*/ 0 h 2915542"/>
                  <a:gd name="connsiteX3" fmla="*/ 1662215 w 1685721"/>
                  <a:gd name="connsiteY3" fmla="*/ 2771827 h 2915542"/>
                  <a:gd name="connsiteX4" fmla="*/ 1518500 w 1685721"/>
                  <a:gd name="connsiteY4" fmla="*/ 2915542 h 2915542"/>
                  <a:gd name="connsiteX5" fmla="*/ 143715 w 1685721"/>
                  <a:gd name="connsiteY5" fmla="*/ 2915542 h 2915542"/>
                  <a:gd name="connsiteX6" fmla="*/ 0 w 1685721"/>
                  <a:gd name="connsiteY6" fmla="*/ 2771827 h 2915542"/>
                  <a:gd name="connsiteX7" fmla="*/ 0 w 1685721"/>
                  <a:gd name="connsiteY7" fmla="*/ 143715 h 2915542"/>
                  <a:gd name="connsiteX0" fmla="*/ 0 w 1716286"/>
                  <a:gd name="connsiteY0" fmla="*/ 143715 h 2915542"/>
                  <a:gd name="connsiteX1" fmla="*/ 143715 w 1716286"/>
                  <a:gd name="connsiteY1" fmla="*/ 0 h 2915542"/>
                  <a:gd name="connsiteX2" fmla="*/ 1576165 w 1716286"/>
                  <a:gd name="connsiteY2" fmla="*/ 444843 h 2915542"/>
                  <a:gd name="connsiteX3" fmla="*/ 1662215 w 1716286"/>
                  <a:gd name="connsiteY3" fmla="*/ 2771827 h 2915542"/>
                  <a:gd name="connsiteX4" fmla="*/ 1518500 w 1716286"/>
                  <a:gd name="connsiteY4" fmla="*/ 2915542 h 2915542"/>
                  <a:gd name="connsiteX5" fmla="*/ 143715 w 1716286"/>
                  <a:gd name="connsiteY5" fmla="*/ 2915542 h 2915542"/>
                  <a:gd name="connsiteX6" fmla="*/ 0 w 1716286"/>
                  <a:gd name="connsiteY6" fmla="*/ 2771827 h 2915542"/>
                  <a:gd name="connsiteX7" fmla="*/ 0 w 1716286"/>
                  <a:gd name="connsiteY7" fmla="*/ 143715 h 2915542"/>
                  <a:gd name="connsiteX0" fmla="*/ 0 w 1726499"/>
                  <a:gd name="connsiteY0" fmla="*/ 143715 h 2915542"/>
                  <a:gd name="connsiteX1" fmla="*/ 143715 w 1726499"/>
                  <a:gd name="connsiteY1" fmla="*/ 0 h 2915542"/>
                  <a:gd name="connsiteX2" fmla="*/ 1592641 w 1726499"/>
                  <a:gd name="connsiteY2" fmla="*/ 634314 h 2915542"/>
                  <a:gd name="connsiteX3" fmla="*/ 1662215 w 1726499"/>
                  <a:gd name="connsiteY3" fmla="*/ 2771827 h 2915542"/>
                  <a:gd name="connsiteX4" fmla="*/ 1518500 w 1726499"/>
                  <a:gd name="connsiteY4" fmla="*/ 2915542 h 2915542"/>
                  <a:gd name="connsiteX5" fmla="*/ 143715 w 1726499"/>
                  <a:gd name="connsiteY5" fmla="*/ 2915542 h 2915542"/>
                  <a:gd name="connsiteX6" fmla="*/ 0 w 1726499"/>
                  <a:gd name="connsiteY6" fmla="*/ 2771827 h 2915542"/>
                  <a:gd name="connsiteX7" fmla="*/ 0 w 1726499"/>
                  <a:gd name="connsiteY7" fmla="*/ 143715 h 2915542"/>
                  <a:gd name="connsiteX0" fmla="*/ 0 w 1803248"/>
                  <a:gd name="connsiteY0" fmla="*/ 143715 h 2915542"/>
                  <a:gd name="connsiteX1" fmla="*/ 143715 w 1803248"/>
                  <a:gd name="connsiteY1" fmla="*/ 0 h 2915542"/>
                  <a:gd name="connsiteX2" fmla="*/ 1699733 w 1803248"/>
                  <a:gd name="connsiteY2" fmla="*/ 453081 h 2915542"/>
                  <a:gd name="connsiteX3" fmla="*/ 1662215 w 1803248"/>
                  <a:gd name="connsiteY3" fmla="*/ 2771827 h 2915542"/>
                  <a:gd name="connsiteX4" fmla="*/ 1518500 w 1803248"/>
                  <a:gd name="connsiteY4" fmla="*/ 2915542 h 2915542"/>
                  <a:gd name="connsiteX5" fmla="*/ 143715 w 1803248"/>
                  <a:gd name="connsiteY5" fmla="*/ 2915542 h 2915542"/>
                  <a:gd name="connsiteX6" fmla="*/ 0 w 1803248"/>
                  <a:gd name="connsiteY6" fmla="*/ 2771827 h 2915542"/>
                  <a:gd name="connsiteX7" fmla="*/ 0 w 1803248"/>
                  <a:gd name="connsiteY7" fmla="*/ 143715 h 2915542"/>
                  <a:gd name="connsiteX0" fmla="*/ 0 w 1812303"/>
                  <a:gd name="connsiteY0" fmla="*/ 143715 h 2915542"/>
                  <a:gd name="connsiteX1" fmla="*/ 143715 w 1812303"/>
                  <a:gd name="connsiteY1" fmla="*/ 0 h 2915542"/>
                  <a:gd name="connsiteX2" fmla="*/ 1699733 w 1812303"/>
                  <a:gd name="connsiteY2" fmla="*/ 453081 h 2915542"/>
                  <a:gd name="connsiteX3" fmla="*/ 1518500 w 1812303"/>
                  <a:gd name="connsiteY3" fmla="*/ 2915542 h 2915542"/>
                  <a:gd name="connsiteX4" fmla="*/ 143715 w 1812303"/>
                  <a:gd name="connsiteY4" fmla="*/ 2915542 h 2915542"/>
                  <a:gd name="connsiteX5" fmla="*/ 0 w 1812303"/>
                  <a:gd name="connsiteY5" fmla="*/ 2771827 h 2915542"/>
                  <a:gd name="connsiteX6" fmla="*/ 0 w 1812303"/>
                  <a:gd name="connsiteY6" fmla="*/ 143715 h 2915542"/>
                  <a:gd name="connsiteX0" fmla="*/ 0 w 1947381"/>
                  <a:gd name="connsiteY0" fmla="*/ 143715 h 2915542"/>
                  <a:gd name="connsiteX1" fmla="*/ 143715 w 1947381"/>
                  <a:gd name="connsiteY1" fmla="*/ 0 h 2915542"/>
                  <a:gd name="connsiteX2" fmla="*/ 1699733 w 1947381"/>
                  <a:gd name="connsiteY2" fmla="*/ 453081 h 2915542"/>
                  <a:gd name="connsiteX3" fmla="*/ 1806825 w 1947381"/>
                  <a:gd name="connsiteY3" fmla="*/ 2553077 h 2915542"/>
                  <a:gd name="connsiteX4" fmla="*/ 143715 w 1947381"/>
                  <a:gd name="connsiteY4" fmla="*/ 2915542 h 2915542"/>
                  <a:gd name="connsiteX5" fmla="*/ 0 w 1947381"/>
                  <a:gd name="connsiteY5" fmla="*/ 2771827 h 2915542"/>
                  <a:gd name="connsiteX6" fmla="*/ 0 w 1947381"/>
                  <a:gd name="connsiteY6" fmla="*/ 143715 h 2915542"/>
                  <a:gd name="connsiteX0" fmla="*/ 0 w 1952955"/>
                  <a:gd name="connsiteY0" fmla="*/ 143715 h 2915542"/>
                  <a:gd name="connsiteX1" fmla="*/ 143715 w 1952955"/>
                  <a:gd name="connsiteY1" fmla="*/ 0 h 2915542"/>
                  <a:gd name="connsiteX2" fmla="*/ 1699733 w 1952955"/>
                  <a:gd name="connsiteY2" fmla="*/ 453081 h 2915542"/>
                  <a:gd name="connsiteX3" fmla="*/ 1815063 w 1952955"/>
                  <a:gd name="connsiteY3" fmla="*/ 2643693 h 2915542"/>
                  <a:gd name="connsiteX4" fmla="*/ 143715 w 1952955"/>
                  <a:gd name="connsiteY4" fmla="*/ 2915542 h 2915542"/>
                  <a:gd name="connsiteX5" fmla="*/ 0 w 1952955"/>
                  <a:gd name="connsiteY5" fmla="*/ 2771827 h 2915542"/>
                  <a:gd name="connsiteX6" fmla="*/ 0 w 1952955"/>
                  <a:gd name="connsiteY6" fmla="*/ 143715 h 29155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952955" h="2915542">
                    <a:moveTo>
                      <a:pt x="0" y="143715"/>
                    </a:moveTo>
                    <a:cubicBezTo>
                      <a:pt x="0" y="64343"/>
                      <a:pt x="64343" y="0"/>
                      <a:pt x="143715" y="0"/>
                    </a:cubicBezTo>
                    <a:lnTo>
                      <a:pt x="1699733" y="453081"/>
                    </a:lnTo>
                    <a:cubicBezTo>
                      <a:pt x="1928864" y="939005"/>
                      <a:pt x="2074399" y="2233283"/>
                      <a:pt x="1815063" y="2643693"/>
                    </a:cubicBezTo>
                    <a:lnTo>
                      <a:pt x="143715" y="2915542"/>
                    </a:lnTo>
                    <a:cubicBezTo>
                      <a:pt x="64343" y="2915542"/>
                      <a:pt x="0" y="2851199"/>
                      <a:pt x="0" y="2771827"/>
                    </a:cubicBezTo>
                    <a:lnTo>
                      <a:pt x="0" y="143715"/>
                    </a:lnTo>
                    <a:close/>
                  </a:path>
                </a:pathLst>
              </a:custGeom>
              <a:solidFill>
                <a:srgbClr val="FFBB2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283" name="Freeform: Shape 282">
                <a:extLst>
                  <a:ext uri="{FF2B5EF4-FFF2-40B4-BE49-F238E27FC236}">
                    <a16:creationId xmlns:a16="http://schemas.microsoft.com/office/drawing/2014/main" id="{0D90E6DE-0C66-CBA0-CB3E-1026B92D1CC7}"/>
                  </a:ext>
                </a:extLst>
              </p:cNvPr>
              <p:cNvSpPr/>
              <p:nvPr/>
            </p:nvSpPr>
            <p:spPr>
              <a:xfrm>
                <a:off x="8367513" y="1793874"/>
                <a:ext cx="1084172" cy="3432160"/>
              </a:xfrm>
              <a:custGeom>
                <a:avLst/>
                <a:gdLst>
                  <a:gd name="connsiteX0" fmla="*/ 889143 w 949313"/>
                  <a:gd name="connsiteY0" fmla="*/ 0 h 3432160"/>
                  <a:gd name="connsiteX1" fmla="*/ 932560 w 949313"/>
                  <a:gd name="connsiteY1" fmla="*/ 64396 h 3432160"/>
                  <a:gd name="connsiteX2" fmla="*/ 949313 w 949313"/>
                  <a:gd name="connsiteY2" fmla="*/ 147377 h 3432160"/>
                  <a:gd name="connsiteX3" fmla="*/ 949313 w 949313"/>
                  <a:gd name="connsiteY3" fmla="*/ 3325665 h 3432160"/>
                  <a:gd name="connsiteX4" fmla="*/ 932560 w 949313"/>
                  <a:gd name="connsiteY4" fmla="*/ 3408647 h 3432160"/>
                  <a:gd name="connsiteX5" fmla="*/ 916707 w 949313"/>
                  <a:gd name="connsiteY5" fmla="*/ 3432160 h 3432160"/>
                  <a:gd name="connsiteX6" fmla="*/ 205736 w 949313"/>
                  <a:gd name="connsiteY6" fmla="*/ 3347657 h 3432160"/>
                  <a:gd name="connsiteX7" fmla="*/ 323480 w 949313"/>
                  <a:gd name="connsiteY7" fmla="*/ 124121 h 34321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49313" h="3432160">
                    <a:moveTo>
                      <a:pt x="889143" y="0"/>
                    </a:moveTo>
                    <a:lnTo>
                      <a:pt x="932560" y="64396"/>
                    </a:lnTo>
                    <a:cubicBezTo>
                      <a:pt x="943348" y="89901"/>
                      <a:pt x="949313" y="117942"/>
                      <a:pt x="949313" y="147377"/>
                    </a:cubicBezTo>
                    <a:lnTo>
                      <a:pt x="949313" y="3325665"/>
                    </a:lnTo>
                    <a:cubicBezTo>
                      <a:pt x="949313" y="3355100"/>
                      <a:pt x="943348" y="3383141"/>
                      <a:pt x="932560" y="3408647"/>
                    </a:cubicBezTo>
                    <a:lnTo>
                      <a:pt x="916707" y="3432160"/>
                    </a:lnTo>
                    <a:lnTo>
                      <a:pt x="205736" y="3347657"/>
                    </a:lnTo>
                    <a:cubicBezTo>
                      <a:pt x="-137157" y="2687245"/>
                      <a:pt x="-19413" y="784532"/>
                      <a:pt x="323480" y="124121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284" name="Freeform: Shape 283">
                <a:extLst>
                  <a:ext uri="{FF2B5EF4-FFF2-40B4-BE49-F238E27FC236}">
                    <a16:creationId xmlns:a16="http://schemas.microsoft.com/office/drawing/2014/main" id="{6704934F-5110-89C3-658B-75DB19D52108}"/>
                  </a:ext>
                </a:extLst>
              </p:cNvPr>
              <p:cNvSpPr/>
              <p:nvPr/>
            </p:nvSpPr>
            <p:spPr>
              <a:xfrm>
                <a:off x="6421550" y="1447768"/>
                <a:ext cx="2815997" cy="3962464"/>
              </a:xfrm>
              <a:custGeom>
                <a:avLst/>
                <a:gdLst>
                  <a:gd name="connsiteX0" fmla="*/ 2284269 w 2465717"/>
                  <a:gd name="connsiteY0" fmla="*/ 0 h 3962464"/>
                  <a:gd name="connsiteX1" fmla="*/ 2465717 w 2465717"/>
                  <a:gd name="connsiteY1" fmla="*/ 195321 h 3962464"/>
                  <a:gd name="connsiteX2" fmla="*/ 2465717 w 2465717"/>
                  <a:gd name="connsiteY2" fmla="*/ 3767143 h 3962464"/>
                  <a:gd name="connsiteX3" fmla="*/ 2284269 w 2465717"/>
                  <a:gd name="connsiteY3" fmla="*/ 3962464 h 3962464"/>
                  <a:gd name="connsiteX4" fmla="*/ 174098 w 2465717"/>
                  <a:gd name="connsiteY4" fmla="*/ 3592999 h 3962464"/>
                  <a:gd name="connsiteX5" fmla="*/ 319708 w 2465717"/>
                  <a:gd name="connsiteY5" fmla="*/ 615775 h 3962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465717" h="3962464">
                    <a:moveTo>
                      <a:pt x="2284269" y="0"/>
                    </a:moveTo>
                    <a:cubicBezTo>
                      <a:pt x="2384480" y="0"/>
                      <a:pt x="2465717" y="87448"/>
                      <a:pt x="2465717" y="195321"/>
                    </a:cubicBezTo>
                    <a:lnTo>
                      <a:pt x="2465717" y="3767143"/>
                    </a:lnTo>
                    <a:cubicBezTo>
                      <a:pt x="2465717" y="3875017"/>
                      <a:pt x="2384480" y="3962464"/>
                      <a:pt x="2284269" y="3962464"/>
                    </a:cubicBezTo>
                    <a:lnTo>
                      <a:pt x="174098" y="3592999"/>
                    </a:lnTo>
                    <a:cubicBezTo>
                      <a:pt x="-153329" y="3035217"/>
                      <a:pt x="30417" y="1276186"/>
                      <a:pt x="319708" y="615775"/>
                    </a:cubicBezTo>
                    <a:close/>
                  </a:path>
                </a:pathLst>
              </a:custGeom>
              <a:solidFill>
                <a:srgbClr val="FFBB24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285" name="Freeform: Shape 284">
                <a:extLst>
                  <a:ext uri="{FF2B5EF4-FFF2-40B4-BE49-F238E27FC236}">
                    <a16:creationId xmlns:a16="http://schemas.microsoft.com/office/drawing/2014/main" id="{0A0ABC3F-C093-D3E8-8A55-B3018DAF946B}"/>
                  </a:ext>
                </a:extLst>
              </p:cNvPr>
              <p:cNvSpPr/>
              <p:nvPr/>
            </p:nvSpPr>
            <p:spPr>
              <a:xfrm>
                <a:off x="4689727" y="1870465"/>
                <a:ext cx="1084172" cy="3298922"/>
              </a:xfrm>
              <a:custGeom>
                <a:avLst/>
                <a:gdLst>
                  <a:gd name="connsiteX0" fmla="*/ 12968 w 949313"/>
                  <a:gd name="connsiteY0" fmla="*/ 0 h 3298922"/>
                  <a:gd name="connsiteX1" fmla="*/ 629386 w 949313"/>
                  <a:gd name="connsiteY1" fmla="*/ 193078 h 3298922"/>
                  <a:gd name="connsiteX2" fmla="*/ 775097 w 949313"/>
                  <a:gd name="connsiteY2" fmla="*/ 3170302 h 3298922"/>
                  <a:gd name="connsiteX3" fmla="*/ 39989 w 949313"/>
                  <a:gd name="connsiteY3" fmla="*/ 3298922 h 3298922"/>
                  <a:gd name="connsiteX4" fmla="*/ 16754 w 949313"/>
                  <a:gd name="connsiteY4" fmla="*/ 3264459 h 3298922"/>
                  <a:gd name="connsiteX5" fmla="*/ 0 w 949313"/>
                  <a:gd name="connsiteY5" fmla="*/ 3181477 h 3298922"/>
                  <a:gd name="connsiteX6" fmla="*/ 0 w 949313"/>
                  <a:gd name="connsiteY6" fmla="*/ 70786 h 3298922"/>
                  <a:gd name="connsiteX7" fmla="*/ 4332 w 949313"/>
                  <a:gd name="connsiteY7" fmla="*/ 27822 h 3298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49313" h="3298922">
                    <a:moveTo>
                      <a:pt x="12968" y="0"/>
                    </a:moveTo>
                    <a:lnTo>
                      <a:pt x="629386" y="193078"/>
                    </a:lnTo>
                    <a:cubicBezTo>
                      <a:pt x="918876" y="853489"/>
                      <a:pt x="1102749" y="2612520"/>
                      <a:pt x="775097" y="3170302"/>
                    </a:cubicBezTo>
                    <a:lnTo>
                      <a:pt x="39989" y="3298922"/>
                    </a:lnTo>
                    <a:lnTo>
                      <a:pt x="16754" y="3264459"/>
                    </a:lnTo>
                    <a:cubicBezTo>
                      <a:pt x="5966" y="3238953"/>
                      <a:pt x="0" y="3210912"/>
                      <a:pt x="0" y="3181477"/>
                    </a:cubicBezTo>
                    <a:lnTo>
                      <a:pt x="0" y="70786"/>
                    </a:lnTo>
                    <a:cubicBezTo>
                      <a:pt x="0" y="56069"/>
                      <a:pt x="1492" y="41700"/>
                      <a:pt x="4332" y="27822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286" name="Freeform: Shape 285">
                <a:extLst>
                  <a:ext uri="{FF2B5EF4-FFF2-40B4-BE49-F238E27FC236}">
                    <a16:creationId xmlns:a16="http://schemas.microsoft.com/office/drawing/2014/main" id="{EC7E7AA9-88E0-0937-BECB-64DA94D4195C}"/>
                  </a:ext>
                </a:extLst>
              </p:cNvPr>
              <p:cNvSpPr/>
              <p:nvPr/>
            </p:nvSpPr>
            <p:spPr>
              <a:xfrm>
                <a:off x="6421550" y="1870281"/>
                <a:ext cx="1084173" cy="3299204"/>
              </a:xfrm>
              <a:custGeom>
                <a:avLst/>
                <a:gdLst>
                  <a:gd name="connsiteX0" fmla="*/ 936290 w 949314"/>
                  <a:gd name="connsiteY0" fmla="*/ 0 h 3299204"/>
                  <a:gd name="connsiteX1" fmla="*/ 944983 w 949314"/>
                  <a:gd name="connsiteY1" fmla="*/ 28006 h 3299204"/>
                  <a:gd name="connsiteX2" fmla="*/ 949314 w 949314"/>
                  <a:gd name="connsiteY2" fmla="*/ 70970 h 3299204"/>
                  <a:gd name="connsiteX3" fmla="*/ 949314 w 949314"/>
                  <a:gd name="connsiteY3" fmla="*/ 3181661 h 3299204"/>
                  <a:gd name="connsiteX4" fmla="*/ 932561 w 949314"/>
                  <a:gd name="connsiteY4" fmla="*/ 3264643 h 3299204"/>
                  <a:gd name="connsiteX5" fmla="*/ 909259 w 949314"/>
                  <a:gd name="connsiteY5" fmla="*/ 3299204 h 3299204"/>
                  <a:gd name="connsiteX6" fmla="*/ 174098 w 949314"/>
                  <a:gd name="connsiteY6" fmla="*/ 3170486 h 3299204"/>
                  <a:gd name="connsiteX7" fmla="*/ 319708 w 949314"/>
                  <a:gd name="connsiteY7" fmla="*/ 193262 h 3299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49314" h="3299204">
                    <a:moveTo>
                      <a:pt x="936290" y="0"/>
                    </a:moveTo>
                    <a:lnTo>
                      <a:pt x="944983" y="28006"/>
                    </a:lnTo>
                    <a:cubicBezTo>
                      <a:pt x="947823" y="41884"/>
                      <a:pt x="949314" y="56253"/>
                      <a:pt x="949314" y="70970"/>
                    </a:cubicBezTo>
                    <a:lnTo>
                      <a:pt x="949314" y="3181661"/>
                    </a:lnTo>
                    <a:cubicBezTo>
                      <a:pt x="949314" y="3211096"/>
                      <a:pt x="943349" y="3239137"/>
                      <a:pt x="932561" y="3264643"/>
                    </a:cubicBezTo>
                    <a:lnTo>
                      <a:pt x="909259" y="3299204"/>
                    </a:lnTo>
                    <a:lnTo>
                      <a:pt x="174098" y="3170486"/>
                    </a:lnTo>
                    <a:cubicBezTo>
                      <a:pt x="-153329" y="2612704"/>
                      <a:pt x="30417" y="853673"/>
                      <a:pt x="319708" y="193262"/>
                    </a:cubicBezTo>
                    <a:close/>
                  </a:path>
                </a:pathLst>
              </a:custGeom>
              <a:solidFill>
                <a:srgbClr val="000000">
                  <a:alpha val="1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287" name="Rectangle: Rounded Corners 286">
                <a:extLst>
                  <a:ext uri="{FF2B5EF4-FFF2-40B4-BE49-F238E27FC236}">
                    <a16:creationId xmlns:a16="http://schemas.microsoft.com/office/drawing/2014/main" id="{DB96446A-9FE7-7B8E-8944-1CA59B5314EB}"/>
                  </a:ext>
                </a:extLst>
              </p:cNvPr>
              <p:cNvSpPr/>
              <p:nvPr/>
            </p:nvSpPr>
            <p:spPr>
              <a:xfrm>
                <a:off x="4871012" y="1592872"/>
                <a:ext cx="2453425" cy="3672258"/>
              </a:xfrm>
              <a:prstGeom prst="roundRect">
                <a:avLst>
                  <a:gd name="adj" fmla="val 8646"/>
                </a:avLst>
              </a:prstGeom>
              <a:solidFill>
                <a:srgbClr val="0B3082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0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</p:grpSp>
        <p:pic>
          <p:nvPicPr>
            <p:cNvPr id="254" name="Graphic 253" descr="Gears outline">
              <a:extLst>
                <a:ext uri="{FF2B5EF4-FFF2-40B4-BE49-F238E27FC236}">
                  <a16:creationId xmlns:a16="http://schemas.microsoft.com/office/drawing/2014/main" id="{3FBFD47D-8F40-E101-6D27-3110FEB5E1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9983642" y="1946539"/>
              <a:ext cx="914400" cy="914400"/>
            </a:xfrm>
            <a:prstGeom prst="rect">
              <a:avLst/>
            </a:prstGeom>
          </p:spPr>
        </p:pic>
        <p:pic>
          <p:nvPicPr>
            <p:cNvPr id="255" name="Graphic 254" descr="Clipboard Mixed outline">
              <a:extLst>
                <a:ext uri="{FF2B5EF4-FFF2-40B4-BE49-F238E27FC236}">
                  <a16:creationId xmlns:a16="http://schemas.microsoft.com/office/drawing/2014/main" id="{E26613D9-7A6E-57F8-3E54-FC6175073A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7908204" y="2100355"/>
              <a:ext cx="914400" cy="914400"/>
            </a:xfrm>
            <a:prstGeom prst="rect">
              <a:avLst/>
            </a:prstGeom>
          </p:spPr>
        </p:pic>
        <p:pic>
          <p:nvPicPr>
            <p:cNvPr id="256" name="Graphic 255" descr="Bar chart outline">
              <a:extLst>
                <a:ext uri="{FF2B5EF4-FFF2-40B4-BE49-F238E27FC236}">
                  <a16:creationId xmlns:a16="http://schemas.microsoft.com/office/drawing/2014/main" id="{471EB157-0428-131B-44F2-46EC67DC8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3440831" y="2100355"/>
              <a:ext cx="914400" cy="914400"/>
            </a:xfrm>
            <a:prstGeom prst="rect">
              <a:avLst/>
            </a:prstGeom>
          </p:spPr>
        </p:pic>
        <p:pic>
          <p:nvPicPr>
            <p:cNvPr id="257" name="Graphic 256" descr="Lights On outline">
              <a:extLst>
                <a:ext uri="{FF2B5EF4-FFF2-40B4-BE49-F238E27FC236}">
                  <a16:creationId xmlns:a16="http://schemas.microsoft.com/office/drawing/2014/main" id="{27019169-8141-120E-6476-0D13636CF36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5638800" y="1815995"/>
              <a:ext cx="914400" cy="914400"/>
            </a:xfrm>
            <a:prstGeom prst="rect">
              <a:avLst/>
            </a:prstGeom>
          </p:spPr>
        </p:pic>
        <p:pic>
          <p:nvPicPr>
            <p:cNvPr id="258" name="Graphic 257" descr="Checkbox Checked outline">
              <a:extLst>
                <a:ext uri="{FF2B5EF4-FFF2-40B4-BE49-F238E27FC236}">
                  <a16:creationId xmlns:a16="http://schemas.microsoft.com/office/drawing/2014/main" id="{1B9BBCF4-6AD1-6D1E-F80E-26754F1996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1260421" y="1946539"/>
              <a:ext cx="914400" cy="914400"/>
            </a:xfrm>
            <a:prstGeom prst="rect">
              <a:avLst/>
            </a:prstGeom>
          </p:spPr>
        </p:pic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BDBBC029-15A4-68D5-04C0-FF39E2E217E9}"/>
                </a:ext>
              </a:extLst>
            </p:cNvPr>
            <p:cNvSpPr txBox="1"/>
            <p:nvPr/>
          </p:nvSpPr>
          <p:spPr>
            <a:xfrm>
              <a:off x="3045452" y="3473911"/>
              <a:ext cx="1562287" cy="738664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TS akademik berakhir pada 31 Agustus</a:t>
              </a:r>
            </a:p>
          </p:txBody>
        </p:sp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FBCA0F00-C92A-8A6D-B3FC-DF9A791FD75A}"/>
                </a:ext>
              </a:extLst>
            </p:cNvPr>
            <p:cNvSpPr txBox="1"/>
            <p:nvPr/>
          </p:nvSpPr>
          <p:spPr>
            <a:xfrm>
              <a:off x="942259" y="3380324"/>
              <a:ext cx="1562287" cy="138499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TS = Tahun akademik penuh terakhir (Gasal-Genap) saat pengajuan usulan akreditasi.</a:t>
              </a:r>
            </a:p>
          </p:txBody>
        </p:sp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2B764FF0-AF0C-2DF8-A580-A3A280414AE5}"/>
                </a:ext>
              </a:extLst>
            </p:cNvPr>
            <p:cNvSpPr txBox="1"/>
            <p:nvPr/>
          </p:nvSpPr>
          <p:spPr>
            <a:xfrm>
              <a:off x="9659699" y="3380324"/>
              <a:ext cx="1562287" cy="116955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Isian DKPS harus berada dalam TS yang ditetapkan saat pengajuan akreditasi. </a:t>
              </a:r>
            </a:p>
          </p:txBody>
        </p:sp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714105DA-7624-E726-090F-5C9093FE7CFA}"/>
                </a:ext>
              </a:extLst>
            </p:cNvPr>
            <p:cNvSpPr txBox="1"/>
            <p:nvPr/>
          </p:nvSpPr>
          <p:spPr>
            <a:xfrm>
              <a:off x="7584261" y="3473911"/>
              <a:ext cx="1562287" cy="1169551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TS-1 = satu tahun ke belakang dari TS, TS-2 = dua tahun ke belakang dari TS.</a:t>
              </a:r>
            </a:p>
          </p:txBody>
        </p:sp>
        <p:sp>
          <p:nvSpPr>
            <p:cNvPr id="270" name="TextBox 269">
              <a:extLst>
                <a:ext uri="{FF2B5EF4-FFF2-40B4-BE49-F238E27FC236}">
                  <a16:creationId xmlns:a16="http://schemas.microsoft.com/office/drawing/2014/main" id="{BF7E547F-1B5D-69EC-444C-FD0CB8F5A117}"/>
                </a:ext>
              </a:extLst>
            </p:cNvPr>
            <p:cNvSpPr txBox="1"/>
            <p:nvPr/>
          </p:nvSpPr>
          <p:spPr>
            <a:xfrm>
              <a:off x="5083519" y="3473911"/>
              <a:ext cx="2049752" cy="58477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1600" b="0" i="0" u="none" strike="noStrike" kern="0" cap="none" spc="0" normalizeH="0" baseline="0" noProof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TS Fiskal berakhir pada 31 Desember</a:t>
              </a:r>
            </a:p>
          </p:txBody>
        </p:sp>
        <p:sp>
          <p:nvSpPr>
            <p:cNvPr id="264" name="Oval 263">
              <a:extLst>
                <a:ext uri="{FF2B5EF4-FFF2-40B4-BE49-F238E27FC236}">
                  <a16:creationId xmlns:a16="http://schemas.microsoft.com/office/drawing/2014/main" id="{E0A737C1-02CA-D018-8772-DC04805D2EBE}"/>
                </a:ext>
              </a:extLst>
            </p:cNvPr>
            <p:cNvSpPr/>
            <p:nvPr/>
          </p:nvSpPr>
          <p:spPr>
            <a:xfrm>
              <a:off x="5812162" y="4975078"/>
              <a:ext cx="567676" cy="567676"/>
            </a:xfrm>
            <a:prstGeom prst="ellipse">
              <a:avLst/>
            </a:prstGeom>
            <a:solidFill>
              <a:srgbClr val="0B3082"/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03</a:t>
              </a:r>
            </a:p>
          </p:txBody>
        </p:sp>
        <p:sp>
          <p:nvSpPr>
            <p:cNvPr id="265" name="Oval 264">
              <a:extLst>
                <a:ext uri="{FF2B5EF4-FFF2-40B4-BE49-F238E27FC236}">
                  <a16:creationId xmlns:a16="http://schemas.microsoft.com/office/drawing/2014/main" id="{A18CF234-DEF2-A127-55FC-5826CD794510}"/>
                </a:ext>
              </a:extLst>
            </p:cNvPr>
            <p:cNvSpPr/>
            <p:nvPr/>
          </p:nvSpPr>
          <p:spPr>
            <a:xfrm>
              <a:off x="1433783" y="4975078"/>
              <a:ext cx="567676" cy="567676"/>
            </a:xfrm>
            <a:prstGeom prst="ellipse">
              <a:avLst/>
            </a:prstGeom>
            <a:solidFill>
              <a:srgbClr val="3AC6E1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01</a:t>
              </a:r>
            </a:p>
          </p:txBody>
        </p:sp>
        <p:sp>
          <p:nvSpPr>
            <p:cNvPr id="266" name="Oval 265">
              <a:extLst>
                <a:ext uri="{FF2B5EF4-FFF2-40B4-BE49-F238E27FC236}">
                  <a16:creationId xmlns:a16="http://schemas.microsoft.com/office/drawing/2014/main" id="{AD0F478A-C6A5-6EAD-8D61-FB549D6303F9}"/>
                </a:ext>
              </a:extLst>
            </p:cNvPr>
            <p:cNvSpPr/>
            <p:nvPr/>
          </p:nvSpPr>
          <p:spPr>
            <a:xfrm>
              <a:off x="3542757" y="4975078"/>
              <a:ext cx="567676" cy="5676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02</a:t>
              </a:r>
            </a:p>
          </p:txBody>
        </p:sp>
        <p:sp>
          <p:nvSpPr>
            <p:cNvPr id="267" name="Oval 266">
              <a:extLst>
                <a:ext uri="{FF2B5EF4-FFF2-40B4-BE49-F238E27FC236}">
                  <a16:creationId xmlns:a16="http://schemas.microsoft.com/office/drawing/2014/main" id="{1AE43715-101C-AA0F-B8BD-A69A05F1633F}"/>
                </a:ext>
              </a:extLst>
            </p:cNvPr>
            <p:cNvSpPr/>
            <p:nvPr/>
          </p:nvSpPr>
          <p:spPr>
            <a:xfrm>
              <a:off x="8081566" y="4975078"/>
              <a:ext cx="567676" cy="567676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04</a:t>
              </a:r>
            </a:p>
          </p:txBody>
        </p:sp>
        <p:sp>
          <p:nvSpPr>
            <p:cNvPr id="268" name="Oval 267">
              <a:extLst>
                <a:ext uri="{FF2B5EF4-FFF2-40B4-BE49-F238E27FC236}">
                  <a16:creationId xmlns:a16="http://schemas.microsoft.com/office/drawing/2014/main" id="{1D63D680-840E-A9B7-854A-9C7C5114F413}"/>
                </a:ext>
              </a:extLst>
            </p:cNvPr>
            <p:cNvSpPr/>
            <p:nvPr/>
          </p:nvSpPr>
          <p:spPr>
            <a:xfrm>
              <a:off x="10157004" y="4975078"/>
              <a:ext cx="567676" cy="567676"/>
            </a:xfrm>
            <a:prstGeom prst="ellipse">
              <a:avLst/>
            </a:prstGeom>
            <a:solidFill>
              <a:srgbClr val="3AC6E1">
                <a:lumMod val="75000"/>
              </a:srgb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r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05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677276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05055-B96A-0A29-BD90-2C48A7969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/>
              <a:t>Tahun</a:t>
            </a:r>
            <a:r>
              <a:rPr lang="en-US" b="1" dirty="0"/>
              <a:t> </a:t>
            </a:r>
            <a:r>
              <a:rPr lang="en-US" b="1" dirty="0" err="1"/>
              <a:t>Penuh</a:t>
            </a:r>
            <a:r>
              <a:rPr lang="en-US" b="1" dirty="0"/>
              <a:t> Terakhir (TS)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8B2B59-20C5-52B7-FB66-383ADE4319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/>
              <a:t>PS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ajuan</a:t>
            </a:r>
            <a:r>
              <a:rPr lang="en-ID" dirty="0"/>
              <a:t> </a:t>
            </a:r>
            <a:r>
              <a:rPr lang="en-ID" dirty="0" err="1"/>
              <a:t>akreditasi</a:t>
            </a:r>
            <a:r>
              <a:rPr lang="en-ID" dirty="0"/>
              <a:t> pada </a:t>
            </a:r>
            <a:r>
              <a:rPr lang="en-ID" dirty="0" err="1"/>
              <a:t>tanggal</a:t>
            </a:r>
            <a:r>
              <a:rPr lang="en-ID" dirty="0"/>
              <a:t> </a:t>
            </a:r>
            <a:r>
              <a:rPr lang="en-ID" b="1" dirty="0"/>
              <a:t>15 September 2024</a:t>
            </a:r>
            <a:r>
              <a:rPr lang="en-ID" dirty="0"/>
              <a:t>, </a:t>
            </a:r>
            <a:r>
              <a:rPr lang="en-ID" dirty="0" err="1"/>
              <a:t>maka</a:t>
            </a:r>
            <a:r>
              <a:rPr lang="en-ID" dirty="0"/>
              <a:t> TS yang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b="1" dirty="0"/>
              <a:t>2023/2024</a:t>
            </a:r>
            <a:r>
              <a:rPr lang="en-ID" dirty="0"/>
              <a:t>.</a:t>
            </a:r>
          </a:p>
          <a:p>
            <a:endParaRPr lang="en-ID" dirty="0"/>
          </a:p>
          <a:p>
            <a:pPr marL="0" indent="0">
              <a:buNone/>
            </a:pPr>
            <a:endParaRPr lang="en-ID" dirty="0"/>
          </a:p>
          <a:p>
            <a:pPr marL="0" indent="0">
              <a:buNone/>
            </a:pPr>
            <a:endParaRPr lang="en-ID" dirty="0"/>
          </a:p>
          <a:p>
            <a:r>
              <a:rPr lang="en-ID" dirty="0"/>
              <a:t>PS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ajuan</a:t>
            </a:r>
            <a:r>
              <a:rPr lang="en-ID" dirty="0"/>
              <a:t> </a:t>
            </a:r>
            <a:r>
              <a:rPr lang="en-ID" dirty="0" err="1"/>
              <a:t>akreditasi</a:t>
            </a:r>
            <a:r>
              <a:rPr lang="en-ID" dirty="0"/>
              <a:t> pada </a:t>
            </a:r>
            <a:r>
              <a:rPr lang="en-ID" dirty="0" err="1"/>
              <a:t>tanggal</a:t>
            </a:r>
            <a:r>
              <a:rPr lang="en-ID" dirty="0"/>
              <a:t> 5 Juli 2024, </a:t>
            </a:r>
            <a:r>
              <a:rPr lang="en-ID" dirty="0" err="1"/>
              <a:t>maka</a:t>
            </a:r>
            <a:r>
              <a:rPr lang="en-ID" dirty="0"/>
              <a:t> TS yang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b="1" dirty="0"/>
              <a:t>2022/2023</a:t>
            </a:r>
            <a:r>
              <a:rPr lang="en-ID" dirty="0"/>
              <a:t>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7C6C10-A6FC-C060-CEC3-EFDE4E89E1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980" y="2645664"/>
            <a:ext cx="4120388" cy="13447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84E76F-9973-469E-2ED2-3E06A082F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4634" y="4758661"/>
            <a:ext cx="4309110" cy="1418302"/>
          </a:xfrm>
          <a:prstGeom prst="rect">
            <a:avLst/>
          </a:prstGeom>
        </p:spPr>
      </p:pic>
      <p:sp>
        <p:nvSpPr>
          <p:cNvPr id="6" name="Right Arrow 5">
            <a:extLst>
              <a:ext uri="{FF2B5EF4-FFF2-40B4-BE49-F238E27FC236}">
                <a16:creationId xmlns:a16="http://schemas.microsoft.com/office/drawing/2014/main" id="{EAB5819A-1AE3-FB85-8C19-E49C7A872E95}"/>
              </a:ext>
            </a:extLst>
          </p:cNvPr>
          <p:cNvSpPr/>
          <p:nvPr/>
        </p:nvSpPr>
        <p:spPr>
          <a:xfrm>
            <a:off x="5230368" y="5864352"/>
            <a:ext cx="604266" cy="28822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0958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46506-4DB1-B56E-2BA1-A475DB02D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943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Poppins" panose="00000500000000000000" pitchFamily="2" charset="0"/>
                <a:cs typeface="Poppins" panose="00000500000000000000" pitchFamily="2" charset="0"/>
              </a:rPr>
              <a:t>RENTANG WAKTU DATA</a:t>
            </a:r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B8B7570E-FD5D-F9C4-FD4E-EDD1B053E3CF}"/>
              </a:ext>
            </a:extLst>
          </p:cNvPr>
          <p:cNvSpPr/>
          <p:nvPr/>
        </p:nvSpPr>
        <p:spPr>
          <a:xfrm flipH="1">
            <a:off x="8715761" y="3061363"/>
            <a:ext cx="3781039" cy="3320882"/>
          </a:xfrm>
          <a:prstGeom prst="parallelogram">
            <a:avLst>
              <a:gd name="adj" fmla="val 102669"/>
            </a:avLst>
          </a:prstGeom>
          <a:gradFill>
            <a:gsLst>
              <a:gs pos="17000">
                <a:schemeClr val="bg2">
                  <a:alpha val="0"/>
                </a:schemeClr>
              </a:gs>
              <a:gs pos="100000">
                <a:schemeClr val="accent6">
                  <a:alpha val="14406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2BD8440-273D-9582-5D2E-E1CD39841224}"/>
              </a:ext>
            </a:extLst>
          </p:cNvPr>
          <p:cNvGrpSpPr/>
          <p:nvPr/>
        </p:nvGrpSpPr>
        <p:grpSpPr>
          <a:xfrm>
            <a:off x="6771397" y="1593984"/>
            <a:ext cx="5204635" cy="641000"/>
            <a:chOff x="6390919" y="1494506"/>
            <a:chExt cx="5204635" cy="641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F58FF36-A911-7DB9-2751-4B1F342C1537}"/>
                </a:ext>
              </a:extLst>
            </p:cNvPr>
            <p:cNvSpPr/>
            <p:nvPr/>
          </p:nvSpPr>
          <p:spPr>
            <a:xfrm>
              <a:off x="6539952" y="1495426"/>
              <a:ext cx="5055602" cy="640080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 rtl="0">
                <a:defRPr/>
              </a:pPr>
              <a:endParaRPr lang="en-US" kern="120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9" name="Pentagon 5">
              <a:extLst>
                <a:ext uri="{FF2B5EF4-FFF2-40B4-BE49-F238E27FC236}">
                  <a16:creationId xmlns:a16="http://schemas.microsoft.com/office/drawing/2014/main" id="{6A6745D4-6E31-4E82-CCDA-B7058558D1C2}"/>
                </a:ext>
              </a:extLst>
            </p:cNvPr>
            <p:cNvSpPr/>
            <p:nvPr/>
          </p:nvSpPr>
          <p:spPr>
            <a:xfrm>
              <a:off x="6390919" y="1494506"/>
              <a:ext cx="1089938" cy="640080"/>
            </a:xfrm>
            <a:prstGeom prst="homePlate">
              <a:avLst/>
            </a:prstGeom>
            <a:solidFill>
              <a:srgbClr val="0B308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 rtl="0">
                <a:defRPr/>
              </a:pPr>
              <a:endParaRPr lang="en-US" kern="120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721AEE6-44B8-4787-6D5B-B57F38E63A18}"/>
              </a:ext>
            </a:extLst>
          </p:cNvPr>
          <p:cNvGrpSpPr/>
          <p:nvPr/>
        </p:nvGrpSpPr>
        <p:grpSpPr>
          <a:xfrm>
            <a:off x="946050" y="1582095"/>
            <a:ext cx="5204635" cy="641000"/>
            <a:chOff x="553332" y="1523999"/>
            <a:chExt cx="5204635" cy="641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FCDB225-34DF-0EE1-455B-CA7CE6A0F272}"/>
                </a:ext>
              </a:extLst>
            </p:cNvPr>
            <p:cNvSpPr/>
            <p:nvPr/>
          </p:nvSpPr>
          <p:spPr>
            <a:xfrm>
              <a:off x="702365" y="1524919"/>
              <a:ext cx="5055602" cy="640080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 rtl="0">
                <a:defRPr/>
              </a:pPr>
              <a:endParaRPr lang="en-US" kern="120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2" name="Pentagon 9">
              <a:extLst>
                <a:ext uri="{FF2B5EF4-FFF2-40B4-BE49-F238E27FC236}">
                  <a16:creationId xmlns:a16="http://schemas.microsoft.com/office/drawing/2014/main" id="{A271FF56-9113-E140-236A-3593A9BABDD3}"/>
                </a:ext>
              </a:extLst>
            </p:cNvPr>
            <p:cNvSpPr/>
            <p:nvPr/>
          </p:nvSpPr>
          <p:spPr>
            <a:xfrm>
              <a:off x="553332" y="1523999"/>
              <a:ext cx="1089938" cy="640080"/>
            </a:xfrm>
            <a:prstGeom prst="homePlate">
              <a:avLst/>
            </a:prstGeom>
            <a:solidFill>
              <a:srgbClr val="FFBB2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 rtl="0">
                <a:defRPr/>
              </a:pPr>
              <a:endParaRPr lang="en-US" kern="120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A769E6EC-98D0-F1DE-B110-104730398A93}"/>
              </a:ext>
            </a:extLst>
          </p:cNvPr>
          <p:cNvSpPr/>
          <p:nvPr/>
        </p:nvSpPr>
        <p:spPr>
          <a:xfrm>
            <a:off x="2051410" y="1763352"/>
            <a:ext cx="3790779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defTabSz="914377"/>
            <a:r>
              <a:rPr lang="en-US" b="1" dirty="0">
                <a:ln w="0"/>
                <a:solidFill>
                  <a:prstClr val="black"/>
                </a:solidFill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  <a:sym typeface="Arial"/>
              </a:rPr>
              <a:t>PADA SAAT TS</a:t>
            </a:r>
            <a:endParaRPr lang="en-US" b="1" kern="1200" dirty="0">
              <a:ln w="0"/>
              <a:solidFill>
                <a:prstClr val="black"/>
              </a:solidFill>
              <a:latin typeface="Poppins" panose="00000500000000000000" pitchFamily="2" charset="0"/>
              <a:ea typeface="Roboto" panose="02000000000000000000" pitchFamily="2" charset="0"/>
              <a:cs typeface="Poppins" panose="00000500000000000000" pitchFamily="2" charset="0"/>
              <a:sym typeface="Arial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8AAFC01-97AD-CC61-11C4-91DC38EE03DE}"/>
              </a:ext>
            </a:extLst>
          </p:cNvPr>
          <p:cNvSpPr/>
          <p:nvPr/>
        </p:nvSpPr>
        <p:spPr>
          <a:xfrm>
            <a:off x="933809" y="2351845"/>
            <a:ext cx="52046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377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Dosen Tetap,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kurikulum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,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sarana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prasarana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,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kepuasan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mahasiswa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,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beban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kerja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 DTPS, data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Tendik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AF517-4029-B11F-999B-D4FD481288A8}"/>
              </a:ext>
            </a:extLst>
          </p:cNvPr>
          <p:cNvSpPr/>
          <p:nvPr/>
        </p:nvSpPr>
        <p:spPr>
          <a:xfrm>
            <a:off x="7861335" y="1729359"/>
            <a:ext cx="3614409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defTabSz="914377"/>
            <a:r>
              <a:rPr lang="en-US" b="1" dirty="0">
                <a:ln w="0"/>
                <a:solidFill>
                  <a:prstClr val="black"/>
                </a:solidFill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  <a:sym typeface="Arial"/>
              </a:rPr>
              <a:t>DALAM 3 TAHUN TERAKHIR</a:t>
            </a:r>
            <a:endParaRPr lang="en-US" b="1" kern="1200" dirty="0">
              <a:ln w="0"/>
              <a:solidFill>
                <a:prstClr val="black"/>
              </a:solidFill>
              <a:latin typeface="Poppins" panose="00000500000000000000" pitchFamily="2" charset="0"/>
              <a:ea typeface="Roboto" panose="02000000000000000000" pitchFamily="2" charset="0"/>
              <a:cs typeface="Poppins" panose="00000500000000000000" pitchFamily="2" charset="0"/>
              <a:sym typeface="Arial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9F13675-444B-4102-7A08-A4EF9DA6E37D}"/>
              </a:ext>
            </a:extLst>
          </p:cNvPr>
          <p:cNvSpPr/>
          <p:nvPr/>
        </p:nvSpPr>
        <p:spPr>
          <a:xfrm>
            <a:off x="6771395" y="2350925"/>
            <a:ext cx="52046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377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Sebagian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besar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 data yang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diisikan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dalam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 3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tahun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terakhir</a:t>
            </a:r>
            <a:endParaRPr lang="en-US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  <a:sym typeface="Arial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41D2ECF-85C8-343D-173E-5AD6A17D194C}"/>
              </a:ext>
            </a:extLst>
          </p:cNvPr>
          <p:cNvSpPr/>
          <p:nvPr/>
        </p:nvSpPr>
        <p:spPr>
          <a:xfrm>
            <a:off x="1107916" y="1650210"/>
            <a:ext cx="42030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377" rtl="0">
              <a:defRPr/>
            </a:pPr>
            <a:r>
              <a:rPr lang="en-US" sz="3200" b="1" kern="1200" dirty="0">
                <a:ln w="0"/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1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D2C3F0-FD93-3835-AF47-3D7BD16DC563}"/>
              </a:ext>
            </a:extLst>
          </p:cNvPr>
          <p:cNvSpPr/>
          <p:nvPr/>
        </p:nvSpPr>
        <p:spPr>
          <a:xfrm>
            <a:off x="6894541" y="1609994"/>
            <a:ext cx="42030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377" rtl="0">
              <a:defRPr/>
            </a:pPr>
            <a:r>
              <a:rPr lang="en-US" sz="3200" b="1" kern="1200" dirty="0">
                <a:ln w="0"/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2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8A4D841-CA64-9D70-DDB7-08BD10D79AE4}"/>
              </a:ext>
            </a:extLst>
          </p:cNvPr>
          <p:cNvGrpSpPr/>
          <p:nvPr/>
        </p:nvGrpSpPr>
        <p:grpSpPr>
          <a:xfrm>
            <a:off x="6771395" y="3355480"/>
            <a:ext cx="5204635" cy="641000"/>
            <a:chOff x="6390919" y="1494506"/>
            <a:chExt cx="5204635" cy="64100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74D2BBB-330E-9058-8A1B-270BCD1BCF87}"/>
                </a:ext>
              </a:extLst>
            </p:cNvPr>
            <p:cNvSpPr/>
            <p:nvPr/>
          </p:nvSpPr>
          <p:spPr>
            <a:xfrm>
              <a:off x="6539952" y="1495426"/>
              <a:ext cx="5055602" cy="640080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 rtl="0">
                <a:defRPr/>
              </a:pPr>
              <a:endParaRPr lang="en-US" kern="120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21" name="Pentagon 18">
              <a:extLst>
                <a:ext uri="{FF2B5EF4-FFF2-40B4-BE49-F238E27FC236}">
                  <a16:creationId xmlns:a16="http://schemas.microsoft.com/office/drawing/2014/main" id="{59A53C16-2BBE-3F46-E2D5-C4BA48948178}"/>
                </a:ext>
              </a:extLst>
            </p:cNvPr>
            <p:cNvSpPr/>
            <p:nvPr/>
          </p:nvSpPr>
          <p:spPr>
            <a:xfrm>
              <a:off x="6390919" y="1494506"/>
              <a:ext cx="1089938" cy="640080"/>
            </a:xfrm>
            <a:prstGeom prst="homePlate">
              <a:avLst/>
            </a:prstGeom>
            <a:solidFill>
              <a:srgbClr val="0B3082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 rtl="0">
                <a:defRPr/>
              </a:pPr>
              <a:endParaRPr lang="en-US" kern="120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860ED92-12E9-E813-A944-B81731E25191}"/>
              </a:ext>
            </a:extLst>
          </p:cNvPr>
          <p:cNvGrpSpPr/>
          <p:nvPr/>
        </p:nvGrpSpPr>
        <p:grpSpPr>
          <a:xfrm>
            <a:off x="897304" y="3393160"/>
            <a:ext cx="5198696" cy="676840"/>
            <a:chOff x="559271" y="1488159"/>
            <a:chExt cx="5198696" cy="676840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4AABC95-C53E-2AAA-99B6-CB1A50C74C21}"/>
                </a:ext>
              </a:extLst>
            </p:cNvPr>
            <p:cNvSpPr/>
            <p:nvPr/>
          </p:nvSpPr>
          <p:spPr>
            <a:xfrm>
              <a:off x="702365" y="1524919"/>
              <a:ext cx="5055602" cy="640080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 rtl="0">
                <a:defRPr/>
              </a:pPr>
              <a:endParaRPr lang="en-US" kern="120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24" name="Pentagon 21">
              <a:extLst>
                <a:ext uri="{FF2B5EF4-FFF2-40B4-BE49-F238E27FC236}">
                  <a16:creationId xmlns:a16="http://schemas.microsoft.com/office/drawing/2014/main" id="{7904FE5C-9C4E-351C-7C3D-F37773165C52}"/>
                </a:ext>
              </a:extLst>
            </p:cNvPr>
            <p:cNvSpPr/>
            <p:nvPr/>
          </p:nvSpPr>
          <p:spPr>
            <a:xfrm>
              <a:off x="559271" y="1488159"/>
              <a:ext cx="1089938" cy="640080"/>
            </a:xfrm>
            <a:prstGeom prst="homePlate">
              <a:avLst/>
            </a:prstGeom>
            <a:solidFill>
              <a:srgbClr val="FFBB2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377" rtl="0">
                <a:defRPr/>
              </a:pPr>
              <a:endParaRPr lang="en-US" kern="1200" dirty="0"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endParaRP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71D5EE5-0D46-3B1C-62EC-54E96C3D1428}"/>
              </a:ext>
            </a:extLst>
          </p:cNvPr>
          <p:cNvSpPr/>
          <p:nvPr/>
        </p:nvSpPr>
        <p:spPr>
          <a:xfrm>
            <a:off x="2117668" y="3381241"/>
            <a:ext cx="379077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defTabSz="914377"/>
            <a:r>
              <a:rPr lang="en-US" b="1" dirty="0">
                <a:ln w="0"/>
                <a:solidFill>
                  <a:prstClr val="black"/>
                </a:solidFill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  <a:sym typeface="Arial"/>
              </a:rPr>
              <a:t>DALAM 3 TAHUN TERAKHIR MULAI TS-4 SAMPAI TS-2</a:t>
            </a:r>
            <a:endParaRPr lang="en-US" b="1" kern="1200" dirty="0">
              <a:ln w="0"/>
              <a:solidFill>
                <a:prstClr val="black"/>
              </a:solidFill>
              <a:latin typeface="Poppins" panose="00000500000000000000" pitchFamily="2" charset="0"/>
              <a:ea typeface="Roboto" panose="02000000000000000000" pitchFamily="2" charset="0"/>
              <a:cs typeface="Poppins" panose="00000500000000000000" pitchFamily="2" charset="0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03F8D86-5B1A-A815-158A-BC4E75F18469}"/>
              </a:ext>
            </a:extLst>
          </p:cNvPr>
          <p:cNvSpPr/>
          <p:nvPr/>
        </p:nvSpPr>
        <p:spPr>
          <a:xfrm>
            <a:off x="933807" y="4113341"/>
            <a:ext cx="52046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377"/>
            <a:r>
              <a:rPr lang="es-E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pelaksanaan</a:t>
            </a:r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 </a:t>
            </a:r>
            <a:r>
              <a:rPr lang="es-E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tracer</a:t>
            </a:r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 </a:t>
            </a:r>
            <a:r>
              <a:rPr lang="es-E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study</a:t>
            </a:r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), daya </a:t>
            </a:r>
            <a:r>
              <a:rPr lang="es-E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saing</a:t>
            </a:r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 </a:t>
            </a:r>
            <a:r>
              <a:rPr lang="es-E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lulusan</a:t>
            </a:r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, </a:t>
            </a:r>
            <a:r>
              <a:rPr lang="es-E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Waktu</a:t>
            </a:r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 </a:t>
            </a:r>
            <a:r>
              <a:rPr lang="es-E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tunggu</a:t>
            </a:r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 </a:t>
            </a:r>
            <a:r>
              <a:rPr lang="es-E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mendapatkan</a:t>
            </a:r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 </a:t>
            </a:r>
            <a:r>
              <a:rPr lang="es-E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pekerjaan</a:t>
            </a:r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 </a:t>
            </a:r>
            <a:r>
              <a:rPr lang="es-E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pertama</a:t>
            </a:r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, </a:t>
            </a:r>
            <a:r>
              <a:rPr lang="es-E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Relevansi</a:t>
            </a:r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 </a:t>
            </a:r>
            <a:r>
              <a:rPr lang="es-E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pekerjaan</a:t>
            </a:r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, </a:t>
            </a:r>
            <a:r>
              <a:rPr lang="es-E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waktu</a:t>
            </a:r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 </a:t>
            </a:r>
            <a:r>
              <a:rPr lang="es-E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tunggu</a:t>
            </a:r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 </a:t>
            </a:r>
            <a:r>
              <a:rPr lang="es-E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mendapatkan</a:t>
            </a:r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 </a:t>
            </a:r>
            <a:r>
              <a:rPr lang="es-E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pekerjaan</a:t>
            </a:r>
            <a:r>
              <a:rPr lang="es-E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.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97571F8-B35B-B8D3-FA70-9866D0B6DD56}"/>
              </a:ext>
            </a:extLst>
          </p:cNvPr>
          <p:cNvSpPr/>
          <p:nvPr/>
        </p:nvSpPr>
        <p:spPr>
          <a:xfrm>
            <a:off x="7861334" y="3490853"/>
            <a:ext cx="3614409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defTabSz="914377"/>
            <a:r>
              <a:rPr lang="en-US" b="1" dirty="0">
                <a:ln w="0"/>
                <a:solidFill>
                  <a:prstClr val="black"/>
                </a:solidFill>
                <a:latin typeface="Poppins" panose="00000500000000000000" pitchFamily="2" charset="0"/>
                <a:ea typeface="Roboto" panose="02000000000000000000" pitchFamily="2" charset="0"/>
                <a:cs typeface="Poppins" panose="00000500000000000000" pitchFamily="2" charset="0"/>
                <a:sym typeface="Arial"/>
              </a:rPr>
              <a:t>DALAM 5 TAHUN TERAKHIR</a:t>
            </a:r>
            <a:endParaRPr lang="en-US" b="1" kern="1200" dirty="0">
              <a:ln w="0"/>
              <a:solidFill>
                <a:prstClr val="black"/>
              </a:solidFill>
              <a:latin typeface="Poppins" panose="00000500000000000000" pitchFamily="2" charset="0"/>
              <a:ea typeface="Roboto" panose="02000000000000000000" pitchFamily="2" charset="0"/>
              <a:cs typeface="Poppins" panose="00000500000000000000" pitchFamily="2" charset="0"/>
              <a:sym typeface="Arial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329341C-5AD4-04A8-C34D-240DCF523642}"/>
              </a:ext>
            </a:extLst>
          </p:cNvPr>
          <p:cNvSpPr/>
          <p:nvPr/>
        </p:nvSpPr>
        <p:spPr>
          <a:xfrm>
            <a:off x="6771394" y="4112420"/>
            <a:ext cx="52046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377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data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mahasiswa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,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karya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inovatif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/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publikasi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mahasiswa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,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prestasi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 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akademik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 dan non-</a:t>
            </a:r>
            <a:r>
              <a:rPr lang="en-US" dirty="0" err="1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akademik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.</a:t>
            </a:r>
            <a:endParaRPr lang="en-US" kern="12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  <a:sym typeface="Arial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BF183AE-CF8D-81FF-F6C3-132D59A14AF2}"/>
              </a:ext>
            </a:extLst>
          </p:cNvPr>
          <p:cNvSpPr/>
          <p:nvPr/>
        </p:nvSpPr>
        <p:spPr>
          <a:xfrm>
            <a:off x="1107914" y="3411705"/>
            <a:ext cx="42030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377" rtl="0">
              <a:defRPr/>
            </a:pPr>
            <a:r>
              <a:rPr lang="en-US" sz="3200" b="1" kern="1200" dirty="0">
                <a:ln w="0"/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3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578AF5C-F2A6-B852-FD2A-A4C0B5D11AC3}"/>
              </a:ext>
            </a:extLst>
          </p:cNvPr>
          <p:cNvSpPr/>
          <p:nvPr/>
        </p:nvSpPr>
        <p:spPr>
          <a:xfrm>
            <a:off x="6894540" y="3371489"/>
            <a:ext cx="42030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914377" rtl="0">
              <a:defRPr/>
            </a:pPr>
            <a:r>
              <a:rPr lang="en-US" sz="3200" b="1" kern="1200" dirty="0">
                <a:ln w="0"/>
                <a:solidFill>
                  <a:prstClr val="white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779454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344D7-DCC4-A05E-6C25-1A4096396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latin typeface="Poppins" panose="00000500000000000000" pitchFamily="2" charset="0"/>
                <a:cs typeface="Poppins" panose="00000500000000000000" pitchFamily="2" charset="0"/>
              </a:rPr>
              <a:t>PANDUAN PENGISIAN DKPS</a:t>
            </a:r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179C5BB8-0568-6AAC-532F-8839D3A7309D}"/>
              </a:ext>
            </a:extLst>
          </p:cNvPr>
          <p:cNvSpPr/>
          <p:nvPr/>
        </p:nvSpPr>
        <p:spPr>
          <a:xfrm flipH="1">
            <a:off x="-923444" y="2056231"/>
            <a:ext cx="5667559" cy="5208694"/>
          </a:xfrm>
          <a:prstGeom prst="parallelogram">
            <a:avLst>
              <a:gd name="adj" fmla="val 102669"/>
            </a:avLst>
          </a:prstGeom>
          <a:gradFill>
            <a:gsLst>
              <a:gs pos="16000">
                <a:schemeClr val="accent6">
                  <a:alpha val="0"/>
                </a:schemeClr>
              </a:gs>
              <a:gs pos="100000">
                <a:schemeClr val="accent6">
                  <a:alpha val="9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3C29D48-D9D3-FFB5-CDA3-AAA5E299C9E6}"/>
              </a:ext>
            </a:extLst>
          </p:cNvPr>
          <p:cNvSpPr/>
          <p:nvPr/>
        </p:nvSpPr>
        <p:spPr>
          <a:xfrm>
            <a:off x="2286099" y="3364627"/>
            <a:ext cx="38099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n-US" altLang="ko-KR" sz="3200" b="1" dirty="0" err="1">
                <a:solidFill>
                  <a:srgbClr val="12013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Buku</a:t>
            </a:r>
            <a:r>
              <a:rPr lang="en-US" altLang="ko-KR" sz="3200" b="1" dirty="0">
                <a:solidFill>
                  <a:srgbClr val="12013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3 IAPSK 3.0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B5873DF-370B-0142-DF41-02AF1D5963A9}"/>
              </a:ext>
            </a:extLst>
          </p:cNvPr>
          <p:cNvSpPr/>
          <p:nvPr/>
        </p:nvSpPr>
        <p:spPr>
          <a:xfrm>
            <a:off x="6754507" y="2809019"/>
            <a:ext cx="3635293" cy="2539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120136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Perintah</a:t>
            </a:r>
            <a:r>
              <a:rPr lang="en-US" sz="2400" dirty="0">
                <a:solidFill>
                  <a:srgbClr val="120136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20136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rgbClr val="120136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20136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deskripsi</a:t>
            </a:r>
            <a:r>
              <a:rPr lang="en-US" sz="2400" dirty="0">
                <a:solidFill>
                  <a:srgbClr val="120136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20136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pengisian</a:t>
            </a:r>
            <a:endParaRPr lang="en-US" sz="2400" dirty="0">
              <a:solidFill>
                <a:srgbClr val="120136"/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120136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Nomor</a:t>
            </a:r>
            <a:r>
              <a:rPr lang="en-US" sz="2400" dirty="0">
                <a:solidFill>
                  <a:srgbClr val="120136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rgbClr val="120136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judul</a:t>
            </a:r>
            <a:r>
              <a:rPr lang="en-US" sz="2400" dirty="0">
                <a:solidFill>
                  <a:srgbClr val="120136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20136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tabel</a:t>
            </a:r>
            <a:endParaRPr lang="en-US" sz="2400" dirty="0">
              <a:solidFill>
                <a:srgbClr val="120136"/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120136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Format </a:t>
            </a:r>
            <a:r>
              <a:rPr lang="en-US" sz="2400" dirty="0" err="1">
                <a:solidFill>
                  <a:srgbClr val="120136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tabel</a:t>
            </a:r>
            <a:endParaRPr lang="en-US" sz="2400" dirty="0">
              <a:solidFill>
                <a:srgbClr val="120136"/>
              </a:solidFill>
              <a:latin typeface="Roboto" panose="02000000000000000000" pitchFamily="2" charset="0"/>
              <a:ea typeface="Roboto" panose="02000000000000000000" pitchFamily="2" charset="0"/>
              <a:cs typeface="Arial" panose="020B0604020202020204" pitchFamily="34" charset="0"/>
            </a:endParaRPr>
          </a:p>
          <a:p>
            <a:pPr marL="171450" indent="-1714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120136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Keterangan</a:t>
            </a:r>
            <a:r>
              <a:rPr lang="en-US" sz="2400" dirty="0">
                <a:solidFill>
                  <a:srgbClr val="120136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rgbClr val="120136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acuan</a:t>
            </a:r>
            <a:r>
              <a:rPr lang="en-US" sz="2400" dirty="0">
                <a:solidFill>
                  <a:srgbClr val="120136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120136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pengisian</a:t>
            </a:r>
            <a:r>
              <a:rPr lang="en-US" sz="2400" dirty="0">
                <a:solidFill>
                  <a:srgbClr val="120136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rPr>
              <a:t> data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3B0FBA1-8C7E-8418-390C-96B35C543F9F}"/>
              </a:ext>
            </a:extLst>
          </p:cNvPr>
          <p:cNvCxnSpPr>
            <a:cxnSpLocks/>
          </p:cNvCxnSpPr>
          <p:nvPr/>
        </p:nvCxnSpPr>
        <p:spPr>
          <a:xfrm>
            <a:off x="6265913" y="2098584"/>
            <a:ext cx="1" cy="31592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4E02041-F906-6FBE-90B7-8545908C40CB}"/>
              </a:ext>
            </a:extLst>
          </p:cNvPr>
          <p:cNvCxnSpPr>
            <a:cxnSpLocks/>
          </p:cNvCxnSpPr>
          <p:nvPr/>
        </p:nvCxnSpPr>
        <p:spPr>
          <a:xfrm>
            <a:off x="10725526" y="2056231"/>
            <a:ext cx="0" cy="3201569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67">
            <a:extLst>
              <a:ext uri="{FF2B5EF4-FFF2-40B4-BE49-F238E27FC236}">
                <a16:creationId xmlns:a16="http://schemas.microsoft.com/office/drawing/2014/main" id="{F944F798-0235-6D55-E61A-1708CD9AD36C}"/>
              </a:ext>
            </a:extLst>
          </p:cNvPr>
          <p:cNvSpPr/>
          <p:nvPr/>
        </p:nvSpPr>
        <p:spPr>
          <a:xfrm>
            <a:off x="2590793" y="1949116"/>
            <a:ext cx="2941917" cy="645999"/>
          </a:xfrm>
          <a:prstGeom prst="roundRect">
            <a:avLst>
              <a:gd name="adj" fmla="val 40003"/>
            </a:avLst>
          </a:prstGeom>
          <a:solidFill>
            <a:srgbClr val="035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Acuan</a:t>
            </a:r>
            <a:endParaRPr lang="en-US" sz="2000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CE7B6BD-03DC-ABD2-C694-A82C9AE18FA7}"/>
              </a:ext>
            </a:extLst>
          </p:cNvPr>
          <p:cNvCxnSpPr>
            <a:cxnSpLocks/>
          </p:cNvCxnSpPr>
          <p:nvPr/>
        </p:nvCxnSpPr>
        <p:spPr>
          <a:xfrm>
            <a:off x="1802197" y="2098584"/>
            <a:ext cx="0" cy="300280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67">
            <a:extLst>
              <a:ext uri="{FF2B5EF4-FFF2-40B4-BE49-F238E27FC236}">
                <a16:creationId xmlns:a16="http://schemas.microsoft.com/office/drawing/2014/main" id="{C4617C16-4EC0-C229-0EC7-BD06D2266336}"/>
              </a:ext>
            </a:extLst>
          </p:cNvPr>
          <p:cNvSpPr/>
          <p:nvPr/>
        </p:nvSpPr>
        <p:spPr>
          <a:xfrm>
            <a:off x="7255035" y="1939093"/>
            <a:ext cx="2941917" cy="645999"/>
          </a:xfrm>
          <a:prstGeom prst="roundRect">
            <a:avLst>
              <a:gd name="adj" fmla="val 40003"/>
            </a:avLst>
          </a:prstGeom>
          <a:solidFill>
            <a:srgbClr val="035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Informasi</a:t>
            </a:r>
            <a:r>
              <a:rPr lang="en-US" sz="20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terkait</a:t>
            </a:r>
            <a:r>
              <a:rPr lang="en-US" sz="200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 DKPS</a:t>
            </a:r>
          </a:p>
        </p:txBody>
      </p:sp>
    </p:spTree>
    <p:extLst>
      <p:ext uri="{BB962C8B-B14F-4D97-AF65-F5344CB8AC3E}">
        <p14:creationId xmlns:p14="http://schemas.microsoft.com/office/powerpoint/2010/main" val="12046675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B12E094-1227-C0CC-8E7F-70CD1D4D83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5473" y="646176"/>
            <a:ext cx="5929215" cy="5803950"/>
          </a:xfrm>
          <a:prstGeom prst="rect">
            <a:avLst/>
          </a:prstGeom>
        </p:spPr>
      </p:pic>
      <p:sp>
        <p:nvSpPr>
          <p:cNvPr id="2" name="Right Arrow 1">
            <a:extLst>
              <a:ext uri="{FF2B5EF4-FFF2-40B4-BE49-F238E27FC236}">
                <a16:creationId xmlns:a16="http://schemas.microsoft.com/office/drawing/2014/main" id="{9AFD43BB-2308-07F8-2CDE-19383B77E936}"/>
              </a:ext>
            </a:extLst>
          </p:cNvPr>
          <p:cNvSpPr/>
          <p:nvPr/>
        </p:nvSpPr>
        <p:spPr>
          <a:xfrm>
            <a:off x="1658112" y="768096"/>
            <a:ext cx="1727361" cy="1018032"/>
          </a:xfrm>
          <a:prstGeom prst="rightArrow">
            <a:avLst/>
          </a:prstGeom>
          <a:solidFill>
            <a:srgbClr val="0B30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Deskripsi</a:t>
            </a:r>
            <a:endParaRPr lang="en-US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469B0D16-5D26-5C62-E32E-28A15E9D8246}"/>
              </a:ext>
            </a:extLst>
          </p:cNvPr>
          <p:cNvSpPr/>
          <p:nvPr/>
        </p:nvSpPr>
        <p:spPr>
          <a:xfrm>
            <a:off x="1658112" y="1981200"/>
            <a:ext cx="1727361" cy="1018032"/>
          </a:xfrm>
          <a:prstGeom prst="rightArrow">
            <a:avLst/>
          </a:prstGeom>
          <a:solidFill>
            <a:srgbClr val="0B30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Format Tabel</a:t>
            </a:r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155FF513-13A3-CA17-1A84-E531ABCFF05F}"/>
              </a:ext>
            </a:extLst>
          </p:cNvPr>
          <p:cNvSpPr/>
          <p:nvPr/>
        </p:nvSpPr>
        <p:spPr>
          <a:xfrm>
            <a:off x="1146049" y="4215662"/>
            <a:ext cx="2239424" cy="1758417"/>
          </a:xfrm>
          <a:prstGeom prst="rightArrow">
            <a:avLst/>
          </a:prstGeom>
          <a:solidFill>
            <a:srgbClr val="0B30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Keterangan</a:t>
            </a:r>
            <a:r>
              <a:rPr lang="en-US" dirty="0"/>
              <a:t> dan </a:t>
            </a:r>
            <a:r>
              <a:rPr lang="en-US" dirty="0" err="1"/>
              <a:t>Acuan</a:t>
            </a:r>
            <a:r>
              <a:rPr lang="en-US" dirty="0"/>
              <a:t> </a:t>
            </a:r>
            <a:r>
              <a:rPr lang="en-US" dirty="0" err="1"/>
              <a:t>Pengisian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4780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BCA3CC-8A21-2A52-671C-AF71A44B39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145" y="1045570"/>
            <a:ext cx="9946978" cy="476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4501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973F74D-C7C8-D9BA-FD22-6CFE02AAC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0291" y="1337187"/>
            <a:ext cx="8720478" cy="4208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3474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BE957-C8A1-057E-0CD6-145B87BBC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AAC8D-5723-C037-9007-1D93FFBD6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480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Poppins" panose="00000500000000000000" pitchFamily="2" charset="0"/>
                <a:cs typeface="Poppins" panose="00000500000000000000" pitchFamily="2" charset="0"/>
              </a:rPr>
              <a:t>FITUR DKPS DI SIMALAMDIK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E774BDF-1B56-7549-79C5-67BF8EF3B04E}"/>
              </a:ext>
            </a:extLst>
          </p:cNvPr>
          <p:cNvGrpSpPr/>
          <p:nvPr/>
        </p:nvGrpSpPr>
        <p:grpSpPr>
          <a:xfrm>
            <a:off x="647055" y="1639203"/>
            <a:ext cx="10977685" cy="3444725"/>
            <a:chOff x="603250" y="1472673"/>
            <a:chExt cx="10977685" cy="3444725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868738AB-5E11-43EE-5270-BB4B86303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6509044" y="1472673"/>
              <a:ext cx="4738113" cy="2777515"/>
            </a:xfrm>
            <a:custGeom>
              <a:avLst/>
              <a:gdLst>
                <a:gd name="connsiteX0" fmla="*/ 0 w 5355118"/>
                <a:gd name="connsiteY0" fmla="*/ 0 h 2187032"/>
                <a:gd name="connsiteX1" fmla="*/ 5355118 w 5355118"/>
                <a:gd name="connsiteY1" fmla="*/ 0 h 2187032"/>
                <a:gd name="connsiteX2" fmla="*/ 5355118 w 5355118"/>
                <a:gd name="connsiteY2" fmla="*/ 2187032 h 2187032"/>
                <a:gd name="connsiteX3" fmla="*/ 0 w 5355118"/>
                <a:gd name="connsiteY3" fmla="*/ 2187032 h 2187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55118" h="2187032">
                  <a:moveTo>
                    <a:pt x="0" y="0"/>
                  </a:moveTo>
                  <a:lnTo>
                    <a:pt x="5355118" y="0"/>
                  </a:lnTo>
                  <a:lnTo>
                    <a:pt x="5355118" y="2187032"/>
                  </a:lnTo>
                  <a:lnTo>
                    <a:pt x="0" y="2187032"/>
                  </a:lnTo>
                  <a:close/>
                </a:path>
              </a:pathLst>
            </a:cu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A9F6CB26-DD74-95C6-FAB2-F87F333E01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81551" y="1472677"/>
              <a:ext cx="4998515" cy="2811665"/>
            </a:xfrm>
            <a:custGeom>
              <a:avLst/>
              <a:gdLst>
                <a:gd name="connsiteX0" fmla="*/ 0 w 5355118"/>
                <a:gd name="connsiteY0" fmla="*/ 0 h 2811665"/>
                <a:gd name="connsiteX1" fmla="*/ 5355118 w 5355118"/>
                <a:gd name="connsiteY1" fmla="*/ 0 h 2811665"/>
                <a:gd name="connsiteX2" fmla="*/ 5355118 w 5355118"/>
                <a:gd name="connsiteY2" fmla="*/ 2183311 h 2811665"/>
                <a:gd name="connsiteX3" fmla="*/ 6350 w 5355118"/>
                <a:gd name="connsiteY3" fmla="*/ 2183311 h 2811665"/>
                <a:gd name="connsiteX4" fmla="*/ 6350 w 5355118"/>
                <a:gd name="connsiteY4" fmla="*/ 2811665 h 2811665"/>
                <a:gd name="connsiteX5" fmla="*/ 0 w 5355118"/>
                <a:gd name="connsiteY5" fmla="*/ 2811665 h 2811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55118" h="2811665">
                  <a:moveTo>
                    <a:pt x="0" y="0"/>
                  </a:moveTo>
                  <a:lnTo>
                    <a:pt x="5355118" y="0"/>
                  </a:lnTo>
                  <a:lnTo>
                    <a:pt x="5355118" y="2183311"/>
                  </a:lnTo>
                  <a:lnTo>
                    <a:pt x="6350" y="2183311"/>
                  </a:lnTo>
                  <a:lnTo>
                    <a:pt x="6350" y="2811665"/>
                  </a:lnTo>
                  <a:lnTo>
                    <a:pt x="0" y="2811665"/>
                  </a:lnTo>
                  <a:close/>
                </a:path>
              </a:pathLst>
            </a:custGeom>
          </p:spPr>
        </p:pic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F77988C4-2C7D-1794-60DC-813223CF7C48}"/>
                </a:ext>
              </a:extLst>
            </p:cNvPr>
            <p:cNvGrpSpPr/>
            <p:nvPr/>
          </p:nvGrpSpPr>
          <p:grpSpPr>
            <a:xfrm>
              <a:off x="603250" y="2218285"/>
              <a:ext cx="692095" cy="692095"/>
              <a:chOff x="771550" y="3786215"/>
              <a:chExt cx="692095" cy="692095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EF4ADF4B-99F7-E501-BA99-5FFCA0AF2BD4}"/>
                  </a:ext>
                </a:extLst>
              </p:cNvPr>
              <p:cNvSpPr/>
              <p:nvPr/>
            </p:nvSpPr>
            <p:spPr>
              <a:xfrm flipH="1">
                <a:off x="771550" y="3786215"/>
                <a:ext cx="692095" cy="692095"/>
              </a:xfrm>
              <a:prstGeom prst="rect">
                <a:avLst/>
              </a:prstGeom>
              <a:solidFill>
                <a:srgbClr val="FFB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184EF607-64A2-7A51-3A68-E6300EDF8AFB}"/>
                  </a:ext>
                </a:extLst>
              </p:cNvPr>
              <p:cNvGrpSpPr/>
              <p:nvPr/>
            </p:nvGrpSpPr>
            <p:grpSpPr>
              <a:xfrm>
                <a:off x="909182" y="3922886"/>
                <a:ext cx="416830" cy="418752"/>
                <a:chOff x="9169401" y="2543176"/>
                <a:chExt cx="344487" cy="346076"/>
              </a:xfrm>
            </p:grpSpPr>
            <p:sp>
              <p:nvSpPr>
                <p:cNvPr id="32" name="Oval 84">
                  <a:extLst>
                    <a:ext uri="{FF2B5EF4-FFF2-40B4-BE49-F238E27FC236}">
                      <a16:creationId xmlns:a16="http://schemas.microsoft.com/office/drawing/2014/main" id="{02CBA7D3-F43B-BA3E-B827-8DEBD2C3D8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169401" y="2543176"/>
                  <a:ext cx="225425" cy="60325"/>
                </a:xfrm>
                <a:prstGeom prst="ellipse">
                  <a:avLst/>
                </a:prstGeom>
                <a:noFill/>
                <a:ln w="12700" cap="rnd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d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endParaRPr>
                </a:p>
              </p:txBody>
            </p:sp>
            <p:sp>
              <p:nvSpPr>
                <p:cNvPr id="34" name="Freeform 85">
                  <a:extLst>
                    <a:ext uri="{FF2B5EF4-FFF2-40B4-BE49-F238E27FC236}">
                      <a16:creationId xmlns:a16="http://schemas.microsoft.com/office/drawing/2014/main" id="{9D4CFA1A-2605-7E31-3063-4D393204D75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69401" y="2573339"/>
                  <a:ext cx="225425" cy="74613"/>
                </a:xfrm>
                <a:custGeom>
                  <a:avLst/>
                  <a:gdLst>
                    <a:gd name="T0" fmla="*/ 60 w 60"/>
                    <a:gd name="T1" fmla="*/ 0 h 20"/>
                    <a:gd name="T2" fmla="*/ 60 w 60"/>
                    <a:gd name="T3" fmla="*/ 12 h 20"/>
                    <a:gd name="T4" fmla="*/ 30 w 60"/>
                    <a:gd name="T5" fmla="*/ 20 h 20"/>
                    <a:gd name="T6" fmla="*/ 0 w 60"/>
                    <a:gd name="T7" fmla="*/ 12 h 20"/>
                    <a:gd name="T8" fmla="*/ 0 w 60"/>
                    <a:gd name="T9" fmla="*/ 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20">
                      <a:moveTo>
                        <a:pt x="60" y="0"/>
                      </a:moveTo>
                      <a:cubicBezTo>
                        <a:pt x="60" y="12"/>
                        <a:pt x="60" y="12"/>
                        <a:pt x="60" y="12"/>
                      </a:cubicBezTo>
                      <a:cubicBezTo>
                        <a:pt x="60" y="16"/>
                        <a:pt x="47" y="20"/>
                        <a:pt x="30" y="20"/>
                      </a:cubicBezTo>
                      <a:cubicBezTo>
                        <a:pt x="13" y="20"/>
                        <a:pt x="0" y="16"/>
                        <a:pt x="0" y="12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noFill/>
                <a:ln w="12700" cap="rnd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d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endParaRPr>
                </a:p>
              </p:txBody>
            </p:sp>
            <p:sp>
              <p:nvSpPr>
                <p:cNvPr id="35" name="Freeform 86">
                  <a:extLst>
                    <a:ext uri="{FF2B5EF4-FFF2-40B4-BE49-F238E27FC236}">
                      <a16:creationId xmlns:a16="http://schemas.microsoft.com/office/drawing/2014/main" id="{E00163B0-4614-4A49-7A14-3CAEC94E11E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69401" y="2617789"/>
                  <a:ext cx="225425" cy="76200"/>
                </a:xfrm>
                <a:custGeom>
                  <a:avLst/>
                  <a:gdLst>
                    <a:gd name="T0" fmla="*/ 60 w 60"/>
                    <a:gd name="T1" fmla="*/ 0 h 20"/>
                    <a:gd name="T2" fmla="*/ 60 w 60"/>
                    <a:gd name="T3" fmla="*/ 12 h 20"/>
                    <a:gd name="T4" fmla="*/ 30 w 60"/>
                    <a:gd name="T5" fmla="*/ 20 h 20"/>
                    <a:gd name="T6" fmla="*/ 0 w 60"/>
                    <a:gd name="T7" fmla="*/ 12 h 20"/>
                    <a:gd name="T8" fmla="*/ 0 w 60"/>
                    <a:gd name="T9" fmla="*/ 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20">
                      <a:moveTo>
                        <a:pt x="60" y="0"/>
                      </a:moveTo>
                      <a:cubicBezTo>
                        <a:pt x="60" y="12"/>
                        <a:pt x="60" y="12"/>
                        <a:pt x="60" y="12"/>
                      </a:cubicBezTo>
                      <a:cubicBezTo>
                        <a:pt x="60" y="16"/>
                        <a:pt x="47" y="20"/>
                        <a:pt x="30" y="20"/>
                      </a:cubicBezTo>
                      <a:cubicBezTo>
                        <a:pt x="13" y="20"/>
                        <a:pt x="0" y="16"/>
                        <a:pt x="0" y="12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noFill/>
                <a:ln w="12700" cap="rnd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d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endParaRPr>
                </a:p>
              </p:txBody>
            </p:sp>
            <p:sp>
              <p:nvSpPr>
                <p:cNvPr id="36" name="Oval 87">
                  <a:extLst>
                    <a:ext uri="{FF2B5EF4-FFF2-40B4-BE49-F238E27FC236}">
                      <a16:creationId xmlns:a16="http://schemas.microsoft.com/office/drawing/2014/main" id="{731AA774-F004-CA5D-9D65-DE1E0B0401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288463" y="2738439"/>
                  <a:ext cx="225425" cy="60325"/>
                </a:xfrm>
                <a:prstGeom prst="ellipse">
                  <a:avLst/>
                </a:prstGeom>
                <a:noFill/>
                <a:ln w="12700" cap="rnd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d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endParaRPr>
                </a:p>
              </p:txBody>
            </p:sp>
            <p:sp>
              <p:nvSpPr>
                <p:cNvPr id="37" name="Freeform 88">
                  <a:extLst>
                    <a:ext uri="{FF2B5EF4-FFF2-40B4-BE49-F238E27FC236}">
                      <a16:creationId xmlns:a16="http://schemas.microsoft.com/office/drawing/2014/main" id="{A44DDBA5-FD06-9A07-30EE-E7401FAED99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288463" y="2768601"/>
                  <a:ext cx="225425" cy="76200"/>
                </a:xfrm>
                <a:custGeom>
                  <a:avLst/>
                  <a:gdLst>
                    <a:gd name="T0" fmla="*/ 60 w 60"/>
                    <a:gd name="T1" fmla="*/ 0 h 20"/>
                    <a:gd name="T2" fmla="*/ 60 w 60"/>
                    <a:gd name="T3" fmla="*/ 12 h 20"/>
                    <a:gd name="T4" fmla="*/ 30 w 60"/>
                    <a:gd name="T5" fmla="*/ 20 h 20"/>
                    <a:gd name="T6" fmla="*/ 0 w 60"/>
                    <a:gd name="T7" fmla="*/ 12 h 20"/>
                    <a:gd name="T8" fmla="*/ 0 w 60"/>
                    <a:gd name="T9" fmla="*/ 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20">
                      <a:moveTo>
                        <a:pt x="60" y="0"/>
                      </a:moveTo>
                      <a:cubicBezTo>
                        <a:pt x="60" y="12"/>
                        <a:pt x="60" y="12"/>
                        <a:pt x="60" y="12"/>
                      </a:cubicBezTo>
                      <a:cubicBezTo>
                        <a:pt x="60" y="16"/>
                        <a:pt x="47" y="20"/>
                        <a:pt x="30" y="20"/>
                      </a:cubicBezTo>
                      <a:cubicBezTo>
                        <a:pt x="13" y="20"/>
                        <a:pt x="0" y="16"/>
                        <a:pt x="0" y="12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noFill/>
                <a:ln w="12700" cap="rnd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d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endParaRPr>
                </a:p>
              </p:txBody>
            </p:sp>
            <p:sp>
              <p:nvSpPr>
                <p:cNvPr id="38" name="Freeform 89">
                  <a:extLst>
                    <a:ext uri="{FF2B5EF4-FFF2-40B4-BE49-F238E27FC236}">
                      <a16:creationId xmlns:a16="http://schemas.microsoft.com/office/drawing/2014/main" id="{4DE0D3DA-1CE9-5075-9100-4B3F9B612F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288463" y="2814639"/>
                  <a:ext cx="225425" cy="74613"/>
                </a:xfrm>
                <a:custGeom>
                  <a:avLst/>
                  <a:gdLst>
                    <a:gd name="T0" fmla="*/ 60 w 60"/>
                    <a:gd name="T1" fmla="*/ 0 h 20"/>
                    <a:gd name="T2" fmla="*/ 60 w 60"/>
                    <a:gd name="T3" fmla="*/ 12 h 20"/>
                    <a:gd name="T4" fmla="*/ 30 w 60"/>
                    <a:gd name="T5" fmla="*/ 20 h 20"/>
                    <a:gd name="T6" fmla="*/ 0 w 60"/>
                    <a:gd name="T7" fmla="*/ 12 h 20"/>
                    <a:gd name="T8" fmla="*/ 0 w 60"/>
                    <a:gd name="T9" fmla="*/ 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20">
                      <a:moveTo>
                        <a:pt x="60" y="0"/>
                      </a:moveTo>
                      <a:cubicBezTo>
                        <a:pt x="60" y="12"/>
                        <a:pt x="60" y="12"/>
                        <a:pt x="60" y="12"/>
                      </a:cubicBezTo>
                      <a:cubicBezTo>
                        <a:pt x="60" y="16"/>
                        <a:pt x="47" y="20"/>
                        <a:pt x="30" y="20"/>
                      </a:cubicBezTo>
                      <a:cubicBezTo>
                        <a:pt x="13" y="20"/>
                        <a:pt x="0" y="16"/>
                        <a:pt x="0" y="12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noFill/>
                <a:ln w="12700" cap="rnd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d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endParaRPr>
                </a:p>
              </p:txBody>
            </p:sp>
            <p:sp>
              <p:nvSpPr>
                <p:cNvPr id="39" name="Freeform 90">
                  <a:extLst>
                    <a:ext uri="{FF2B5EF4-FFF2-40B4-BE49-F238E27FC236}">
                      <a16:creationId xmlns:a16="http://schemas.microsoft.com/office/drawing/2014/main" id="{47540A1B-FB7A-333B-4BF9-98B8FC62CD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69401" y="2663826"/>
                  <a:ext cx="225425" cy="74613"/>
                </a:xfrm>
                <a:custGeom>
                  <a:avLst/>
                  <a:gdLst>
                    <a:gd name="T0" fmla="*/ 60 w 60"/>
                    <a:gd name="T1" fmla="*/ 0 h 20"/>
                    <a:gd name="T2" fmla="*/ 60 w 60"/>
                    <a:gd name="T3" fmla="*/ 12 h 20"/>
                    <a:gd name="T4" fmla="*/ 30 w 60"/>
                    <a:gd name="T5" fmla="*/ 20 h 20"/>
                    <a:gd name="T6" fmla="*/ 0 w 60"/>
                    <a:gd name="T7" fmla="*/ 12 h 20"/>
                    <a:gd name="T8" fmla="*/ 0 w 60"/>
                    <a:gd name="T9" fmla="*/ 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0" h="20">
                      <a:moveTo>
                        <a:pt x="60" y="0"/>
                      </a:moveTo>
                      <a:cubicBezTo>
                        <a:pt x="60" y="12"/>
                        <a:pt x="60" y="12"/>
                        <a:pt x="60" y="12"/>
                      </a:cubicBezTo>
                      <a:cubicBezTo>
                        <a:pt x="60" y="16"/>
                        <a:pt x="47" y="20"/>
                        <a:pt x="30" y="20"/>
                      </a:cubicBezTo>
                      <a:cubicBezTo>
                        <a:pt x="13" y="20"/>
                        <a:pt x="0" y="16"/>
                        <a:pt x="0" y="12"/>
                      </a:cubicBezTo>
                      <a:cubicBezTo>
                        <a:pt x="0" y="0"/>
                        <a:pt x="0" y="0"/>
                        <a:pt x="0" y="0"/>
                      </a:cubicBezTo>
                    </a:path>
                  </a:pathLst>
                </a:custGeom>
                <a:noFill/>
                <a:ln w="12700" cap="rnd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d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endParaRPr>
                </a:p>
              </p:txBody>
            </p:sp>
            <p:sp>
              <p:nvSpPr>
                <p:cNvPr id="40" name="Freeform 91">
                  <a:extLst>
                    <a:ext uri="{FF2B5EF4-FFF2-40B4-BE49-F238E27FC236}">
                      <a16:creationId xmlns:a16="http://schemas.microsoft.com/office/drawing/2014/main" id="{784C87D4-B72B-6DFD-7C7A-F82C64F4E8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69401" y="2708276"/>
                  <a:ext cx="119063" cy="76200"/>
                </a:xfrm>
                <a:custGeom>
                  <a:avLst/>
                  <a:gdLst>
                    <a:gd name="T0" fmla="*/ 0 w 32"/>
                    <a:gd name="T1" fmla="*/ 0 h 20"/>
                    <a:gd name="T2" fmla="*/ 0 w 32"/>
                    <a:gd name="T3" fmla="*/ 12 h 20"/>
                    <a:gd name="T4" fmla="*/ 30 w 32"/>
                    <a:gd name="T5" fmla="*/ 20 h 20"/>
                    <a:gd name="T6" fmla="*/ 32 w 32"/>
                    <a:gd name="T7" fmla="*/ 2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2" h="20">
                      <a:moveTo>
                        <a:pt x="0" y="0"/>
                      </a:move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16"/>
                        <a:pt x="13" y="20"/>
                        <a:pt x="30" y="20"/>
                      </a:cubicBezTo>
                      <a:cubicBezTo>
                        <a:pt x="32" y="20"/>
                        <a:pt x="32" y="20"/>
                        <a:pt x="32" y="20"/>
                      </a:cubicBezTo>
                    </a:path>
                  </a:pathLst>
                </a:custGeom>
                <a:noFill/>
                <a:ln w="12700" cap="rnd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d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endParaRPr>
                </a:p>
              </p:txBody>
            </p:sp>
            <p:sp>
              <p:nvSpPr>
                <p:cNvPr id="41" name="Freeform 92">
                  <a:extLst>
                    <a:ext uri="{FF2B5EF4-FFF2-40B4-BE49-F238E27FC236}">
                      <a16:creationId xmlns:a16="http://schemas.microsoft.com/office/drawing/2014/main" id="{226B1402-5D0D-4BD4-D5B8-AEA7FC199B7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69401" y="2754314"/>
                  <a:ext cx="119063" cy="74613"/>
                </a:xfrm>
                <a:custGeom>
                  <a:avLst/>
                  <a:gdLst>
                    <a:gd name="T0" fmla="*/ 0 w 32"/>
                    <a:gd name="T1" fmla="*/ 0 h 20"/>
                    <a:gd name="T2" fmla="*/ 0 w 32"/>
                    <a:gd name="T3" fmla="*/ 12 h 20"/>
                    <a:gd name="T4" fmla="*/ 30 w 32"/>
                    <a:gd name="T5" fmla="*/ 20 h 20"/>
                    <a:gd name="T6" fmla="*/ 32 w 32"/>
                    <a:gd name="T7" fmla="*/ 20 h 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2" h="20">
                      <a:moveTo>
                        <a:pt x="0" y="0"/>
                      </a:moveTo>
                      <a:cubicBezTo>
                        <a:pt x="0" y="12"/>
                        <a:pt x="0" y="12"/>
                        <a:pt x="0" y="12"/>
                      </a:cubicBezTo>
                      <a:cubicBezTo>
                        <a:pt x="0" y="16"/>
                        <a:pt x="13" y="20"/>
                        <a:pt x="30" y="20"/>
                      </a:cubicBezTo>
                      <a:cubicBezTo>
                        <a:pt x="32" y="20"/>
                        <a:pt x="32" y="20"/>
                        <a:pt x="32" y="20"/>
                      </a:cubicBezTo>
                    </a:path>
                  </a:pathLst>
                </a:custGeom>
                <a:noFill/>
                <a:ln w="12700" cap="rnd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d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endParaRPr>
                </a:p>
              </p:txBody>
            </p:sp>
            <p:sp>
              <p:nvSpPr>
                <p:cNvPr id="42" name="Line 93">
                  <a:extLst>
                    <a:ext uri="{FF2B5EF4-FFF2-40B4-BE49-F238E27FC236}">
                      <a16:creationId xmlns:a16="http://schemas.microsoft.com/office/drawing/2014/main" id="{C97691BD-CB5A-E802-16C8-109E2B30F78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9394826" y="2708276"/>
                  <a:ext cx="0" cy="30163"/>
                </a:xfrm>
                <a:prstGeom prst="line">
                  <a:avLst/>
                </a:prstGeom>
                <a:noFill/>
                <a:ln w="12700" cap="rnd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d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endParaRPr>
                </a:p>
              </p:txBody>
            </p:sp>
          </p:grp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B31F2B2D-0A41-F3C5-D40A-532BD911A5D5}"/>
                </a:ext>
              </a:extLst>
            </p:cNvPr>
            <p:cNvGrpSpPr/>
            <p:nvPr/>
          </p:nvGrpSpPr>
          <p:grpSpPr>
            <a:xfrm>
              <a:off x="609600" y="3536796"/>
              <a:ext cx="5348768" cy="1380601"/>
              <a:chOff x="609600" y="3536796"/>
              <a:chExt cx="5348768" cy="1380601"/>
            </a:xfrm>
          </p:grpSpPr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4D8DDD34-337F-3E87-0095-973CF7053D62}"/>
                  </a:ext>
                </a:extLst>
              </p:cNvPr>
              <p:cNvSpPr/>
              <p:nvPr/>
            </p:nvSpPr>
            <p:spPr>
              <a:xfrm>
                <a:off x="609600" y="3536796"/>
                <a:ext cx="5348768" cy="1380601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27" name="Content Placeholder 2">
                <a:extLst>
                  <a:ext uri="{FF2B5EF4-FFF2-40B4-BE49-F238E27FC236}">
                    <a16:creationId xmlns:a16="http://schemas.microsoft.com/office/drawing/2014/main" id="{E190A555-0D51-2986-BFDB-94ED99E3A7A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12915" y="3841368"/>
                <a:ext cx="4940355" cy="916686"/>
              </a:xfrm>
              <a:prstGeom prst="rect">
                <a:avLst/>
              </a:prstGeom>
            </p:spPr>
            <p:txBody>
              <a:bodyPr lIns="0" tIns="0" rIns="0" bIns="0" anchor="t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VALIDASI MANDIRI DKPS</a:t>
                </a:r>
                <a:br>
                  <a: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</a:b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PS </a:t>
                </a: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dapat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</a:t>
                </a: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melakukan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</a:t>
                </a: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validasi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</a:t>
                </a: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mandiri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</a:t>
                </a: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kesesuaian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</a:t>
                </a: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isian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DKPS </a:t>
                </a: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sesuai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</a:t>
                </a: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ketentuan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yang </a:t>
                </a: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telah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</a:t>
                </a: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ditetapkan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.</a:t>
                </a:r>
              </a:p>
            </p:txBody>
          </p: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D3B2BCF2-9EF6-4161-FAB4-9F62994BD6AF}"/>
                </a:ext>
              </a:extLst>
            </p:cNvPr>
            <p:cNvGrpSpPr/>
            <p:nvPr/>
          </p:nvGrpSpPr>
          <p:grpSpPr>
            <a:xfrm>
              <a:off x="6225817" y="2218285"/>
              <a:ext cx="692095" cy="692095"/>
              <a:chOff x="3997350" y="4611534"/>
              <a:chExt cx="692095" cy="692095"/>
            </a:xfrm>
          </p:grpSpPr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58901DE2-4A1D-A302-2669-7D708223C67F}"/>
                  </a:ext>
                </a:extLst>
              </p:cNvPr>
              <p:cNvSpPr/>
              <p:nvPr/>
            </p:nvSpPr>
            <p:spPr>
              <a:xfrm flipH="1">
                <a:off x="3997350" y="4611534"/>
                <a:ext cx="692095" cy="692095"/>
              </a:xfrm>
              <a:prstGeom prst="rect">
                <a:avLst/>
              </a:prstGeom>
              <a:solidFill>
                <a:srgbClr val="FFB6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54D23DF8-0C6F-495C-8943-003946D6C561}"/>
                  </a:ext>
                </a:extLst>
              </p:cNvPr>
              <p:cNvGrpSpPr/>
              <p:nvPr/>
            </p:nvGrpSpPr>
            <p:grpSpPr>
              <a:xfrm>
                <a:off x="4134982" y="4747245"/>
                <a:ext cx="416831" cy="420672"/>
                <a:chOff x="4841876" y="3990976"/>
                <a:chExt cx="344488" cy="347663"/>
              </a:xfrm>
            </p:grpSpPr>
            <p:sp>
              <p:nvSpPr>
                <p:cNvPr id="86" name="Rectangle 143">
                  <a:extLst>
                    <a:ext uri="{FF2B5EF4-FFF2-40B4-BE49-F238E27FC236}">
                      <a16:creationId xmlns:a16="http://schemas.microsoft.com/office/drawing/2014/main" id="{3F9EE84B-6C21-64FC-7743-4BFD25C17A2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841876" y="4187826"/>
                  <a:ext cx="60325" cy="120650"/>
                </a:xfrm>
                <a:prstGeom prst="rect">
                  <a:avLst/>
                </a:prstGeom>
                <a:noFill/>
                <a:ln w="12700" cap="flat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d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endParaRPr>
                </a:p>
              </p:txBody>
            </p:sp>
            <p:sp>
              <p:nvSpPr>
                <p:cNvPr id="87" name="Freeform 144">
                  <a:extLst>
                    <a:ext uri="{FF2B5EF4-FFF2-40B4-BE49-F238E27FC236}">
                      <a16:creationId xmlns:a16="http://schemas.microsoft.com/office/drawing/2014/main" id="{0E561912-02E0-498B-3DA7-B2929EE2B2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02201" y="4229101"/>
                  <a:ext cx="284163" cy="109538"/>
                </a:xfrm>
                <a:custGeom>
                  <a:avLst/>
                  <a:gdLst>
                    <a:gd name="T0" fmla="*/ 0 w 76"/>
                    <a:gd name="T1" fmla="*/ 15 h 29"/>
                    <a:gd name="T2" fmla="*/ 76 w 76"/>
                    <a:gd name="T3" fmla="*/ 5 h 29"/>
                    <a:gd name="T4" fmla="*/ 64 w 76"/>
                    <a:gd name="T5" fmla="*/ 1 h 29"/>
                    <a:gd name="T6" fmla="*/ 46 w 76"/>
                    <a:gd name="T7" fmla="*/ 7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6" h="29">
                      <a:moveTo>
                        <a:pt x="0" y="15"/>
                      </a:moveTo>
                      <a:cubicBezTo>
                        <a:pt x="42" y="29"/>
                        <a:pt x="28" y="29"/>
                        <a:pt x="76" y="5"/>
                      </a:cubicBezTo>
                      <a:cubicBezTo>
                        <a:pt x="72" y="1"/>
                        <a:pt x="68" y="0"/>
                        <a:pt x="64" y="1"/>
                      </a:cubicBezTo>
                      <a:cubicBezTo>
                        <a:pt x="46" y="7"/>
                        <a:pt x="46" y="7"/>
                        <a:pt x="46" y="7"/>
                      </a:cubicBezTo>
                    </a:path>
                  </a:pathLst>
                </a:custGeom>
                <a:noFill/>
                <a:ln w="12700" cap="rnd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d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endParaRPr>
                </a:p>
              </p:txBody>
            </p:sp>
            <p:sp>
              <p:nvSpPr>
                <p:cNvPr id="88" name="Freeform 145">
                  <a:extLst>
                    <a:ext uri="{FF2B5EF4-FFF2-40B4-BE49-F238E27FC236}">
                      <a16:creationId xmlns:a16="http://schemas.microsoft.com/office/drawing/2014/main" id="{4E96A069-3C52-8DF2-529E-C66CCDFC079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02201" y="4202114"/>
                  <a:ext cx="179388" cy="60325"/>
                </a:xfrm>
                <a:custGeom>
                  <a:avLst/>
                  <a:gdLst>
                    <a:gd name="T0" fmla="*/ 0 w 48"/>
                    <a:gd name="T1" fmla="*/ 0 h 16"/>
                    <a:gd name="T2" fmla="*/ 12 w 48"/>
                    <a:gd name="T3" fmla="*/ 0 h 16"/>
                    <a:gd name="T4" fmla="*/ 30 w 48"/>
                    <a:gd name="T5" fmla="*/ 8 h 16"/>
                    <a:gd name="T6" fmla="*/ 42 w 48"/>
                    <a:gd name="T7" fmla="*/ 8 h 16"/>
                    <a:gd name="T8" fmla="*/ 42 w 48"/>
                    <a:gd name="T9" fmla="*/ 16 h 16"/>
                    <a:gd name="T10" fmla="*/ 20 w 48"/>
                    <a:gd name="T11" fmla="*/ 1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48" h="16">
                      <a:moveTo>
                        <a:pt x="0" y="0"/>
                      </a:moveTo>
                      <a:cubicBezTo>
                        <a:pt x="12" y="0"/>
                        <a:pt x="12" y="0"/>
                        <a:pt x="12" y="0"/>
                      </a:cubicBezTo>
                      <a:cubicBezTo>
                        <a:pt x="21" y="0"/>
                        <a:pt x="28" y="6"/>
                        <a:pt x="30" y="8"/>
                      </a:cubicBezTo>
                      <a:cubicBezTo>
                        <a:pt x="30" y="8"/>
                        <a:pt x="36" y="8"/>
                        <a:pt x="42" y="8"/>
                      </a:cubicBezTo>
                      <a:cubicBezTo>
                        <a:pt x="48" y="8"/>
                        <a:pt x="48" y="16"/>
                        <a:pt x="42" y="16"/>
                      </a:cubicBezTo>
                      <a:cubicBezTo>
                        <a:pt x="20" y="16"/>
                        <a:pt x="20" y="16"/>
                        <a:pt x="20" y="16"/>
                      </a:cubicBezTo>
                    </a:path>
                  </a:pathLst>
                </a:custGeom>
                <a:noFill/>
                <a:ln w="12700" cap="rnd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d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endParaRPr>
                </a:p>
              </p:txBody>
            </p:sp>
            <p:sp>
              <p:nvSpPr>
                <p:cNvPr id="89" name="Oval 146">
                  <a:extLst>
                    <a:ext uri="{FF2B5EF4-FFF2-40B4-BE49-F238E27FC236}">
                      <a16:creationId xmlns:a16="http://schemas.microsoft.com/office/drawing/2014/main" id="{1243D948-9724-4661-D1F5-656ECC594C7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5051426" y="3990976"/>
                  <a:ext cx="90488" cy="90488"/>
                </a:xfrm>
                <a:prstGeom prst="ellipse">
                  <a:avLst/>
                </a:prstGeom>
                <a:noFill/>
                <a:ln w="12700" cap="rnd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d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endParaRPr>
                </a:p>
              </p:txBody>
            </p:sp>
            <p:sp>
              <p:nvSpPr>
                <p:cNvPr id="90" name="Oval 147">
                  <a:extLst>
                    <a:ext uri="{FF2B5EF4-FFF2-40B4-BE49-F238E27FC236}">
                      <a16:creationId xmlns:a16="http://schemas.microsoft.com/office/drawing/2014/main" id="{01467F8A-0D3E-DC0C-2BBB-78E50E5078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976813" y="4097339"/>
                  <a:ext cx="90488" cy="90488"/>
                </a:xfrm>
                <a:prstGeom prst="ellipse">
                  <a:avLst/>
                </a:prstGeom>
                <a:noFill/>
                <a:ln w="12700" cap="rnd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d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endParaRPr>
                </a:p>
              </p:txBody>
            </p:sp>
            <p:sp>
              <p:nvSpPr>
                <p:cNvPr id="91" name="Line 148">
                  <a:extLst>
                    <a:ext uri="{FF2B5EF4-FFF2-40B4-BE49-F238E27FC236}">
                      <a16:creationId xmlns:a16="http://schemas.microsoft.com/office/drawing/2014/main" id="{998D37D9-355D-CE12-6574-C50FD106B72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021263" y="4127501"/>
                  <a:ext cx="0" cy="30163"/>
                </a:xfrm>
                <a:prstGeom prst="line">
                  <a:avLst/>
                </a:prstGeom>
                <a:noFill/>
                <a:ln w="12700" cap="rnd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d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endParaRPr>
                </a:p>
              </p:txBody>
            </p:sp>
            <p:sp>
              <p:nvSpPr>
                <p:cNvPr id="92" name="Line 149">
                  <a:extLst>
                    <a:ext uri="{FF2B5EF4-FFF2-40B4-BE49-F238E27FC236}">
                      <a16:creationId xmlns:a16="http://schemas.microsoft.com/office/drawing/2014/main" id="{68D726BE-9727-9E4C-5650-0E95FF7A672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097463" y="4021139"/>
                  <a:ext cx="0" cy="30163"/>
                </a:xfrm>
                <a:prstGeom prst="line">
                  <a:avLst/>
                </a:prstGeom>
                <a:noFill/>
                <a:ln w="12700" cap="rnd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d-ID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endParaRPr>
                </a:p>
              </p:txBody>
            </p:sp>
          </p:grp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911B9552-BA84-5CE5-B415-168D938014B3}"/>
                </a:ext>
              </a:extLst>
            </p:cNvPr>
            <p:cNvGrpSpPr/>
            <p:nvPr/>
          </p:nvGrpSpPr>
          <p:grpSpPr>
            <a:xfrm>
              <a:off x="6232167" y="3520567"/>
              <a:ext cx="5348768" cy="1396831"/>
              <a:chOff x="609600" y="3520567"/>
              <a:chExt cx="5348768" cy="1396831"/>
            </a:xfrm>
          </p:grpSpPr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AD7F3354-DF94-B03E-12A2-0530EFB4D3C4}"/>
                  </a:ext>
                </a:extLst>
              </p:cNvPr>
              <p:cNvSpPr/>
              <p:nvPr/>
            </p:nvSpPr>
            <p:spPr>
              <a:xfrm>
                <a:off x="609600" y="3520567"/>
                <a:ext cx="5348768" cy="1396831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  <p:sp>
            <p:nvSpPr>
              <p:cNvPr id="98" name="Content Placeholder 2">
                <a:extLst>
                  <a:ext uri="{FF2B5EF4-FFF2-40B4-BE49-F238E27FC236}">
                    <a16:creationId xmlns:a16="http://schemas.microsoft.com/office/drawing/2014/main" id="{68E4CE32-B353-D61F-BDBF-41A57D38FCA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10631" y="3719687"/>
                <a:ext cx="4940355" cy="1076223"/>
              </a:xfrm>
              <a:prstGeom prst="rect">
                <a:avLst/>
              </a:prstGeom>
            </p:spPr>
            <p:txBody>
              <a:bodyPr lIns="0" tIns="0" rIns="0" bIns="0" anchor="t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UNDUH KETERBACAAN DKPS</a:t>
                </a:r>
                <a:b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</a:b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PS </a:t>
                </a: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dapat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</a:t>
                </a: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unduh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file excel </a:t>
                </a: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hasil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</a:t>
                </a: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pembacaan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DKPS </a:t>
                </a: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untuk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</a:t>
                </a: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memastikan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data </a:t>
                </a: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isian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</a:t>
                </a: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telah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</a:t>
                </a: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terbaca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</a:t>
                </a: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dengan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</a:t>
                </a: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baik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</a:t>
                </a: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atau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 </a:t>
                </a:r>
                <a:r>
                  <a:rPr kumimoji="0" lang="en-US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tidak</a:t>
                </a:r>
                <a:r>
                  <a:rPr kumimoji="0" 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Roboto" panose="02000000000000000000" pitchFamily="2" charset="0"/>
                    <a:ea typeface="Roboto" panose="02000000000000000000" pitchFamily="2" charset="0"/>
                    <a:cs typeface="Roboto" panose="02000000000000000000" pitchFamily="2" charset="0"/>
                  </a:rPr>
                  <a:t>.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endParaRPr>
              </a:p>
            </p:txBody>
          </p:sp>
        </p:grpSp>
      </p:grpSp>
      <p:sp>
        <p:nvSpPr>
          <p:cNvPr id="43" name="Rounded Rectangle 67">
            <a:extLst>
              <a:ext uri="{FF2B5EF4-FFF2-40B4-BE49-F238E27FC236}">
                <a16:creationId xmlns:a16="http://schemas.microsoft.com/office/drawing/2014/main" id="{4F4532EA-F181-628F-8BD4-2CA2A6E30BD7}"/>
              </a:ext>
            </a:extLst>
          </p:cNvPr>
          <p:cNvSpPr/>
          <p:nvPr/>
        </p:nvSpPr>
        <p:spPr>
          <a:xfrm>
            <a:off x="1861578" y="5267746"/>
            <a:ext cx="9477341" cy="560228"/>
          </a:xfrm>
          <a:prstGeom prst="roundRect">
            <a:avLst>
              <a:gd name="adj" fmla="val 40003"/>
            </a:avLst>
          </a:prstGeom>
          <a:solidFill>
            <a:srgbClr val="035A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PS DAPAT MEMPERBAIKI ISIAN DKPS AGAR SESUAI KETENTUAN DAN TERBACA DENGAN BAIK</a:t>
            </a:r>
          </a:p>
        </p:txBody>
      </p:sp>
    </p:spTree>
    <p:extLst>
      <p:ext uri="{BB962C8B-B14F-4D97-AF65-F5344CB8AC3E}">
        <p14:creationId xmlns:p14="http://schemas.microsoft.com/office/powerpoint/2010/main" val="2237485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304;p21">
            <a:extLst>
              <a:ext uri="{FF2B5EF4-FFF2-40B4-BE49-F238E27FC236}">
                <a16:creationId xmlns:a16="http://schemas.microsoft.com/office/drawing/2014/main" id="{11FDFC79-8CA3-9701-2DA0-BC700937CA51}"/>
              </a:ext>
            </a:extLst>
          </p:cNvPr>
          <p:cNvSpPr/>
          <p:nvPr/>
        </p:nvSpPr>
        <p:spPr>
          <a:xfrm>
            <a:off x="2251753" y="2388572"/>
            <a:ext cx="5431033" cy="873564"/>
          </a:xfrm>
          <a:custGeom>
            <a:avLst/>
            <a:gdLst/>
            <a:ahLst/>
            <a:cxnLst/>
            <a:rect l="l" t="t" r="r" b="b"/>
            <a:pathLst>
              <a:path w="203884" h="28552" extrusionOk="0">
                <a:moveTo>
                  <a:pt x="1" y="0"/>
                </a:moveTo>
                <a:lnTo>
                  <a:pt x="1" y="28552"/>
                </a:lnTo>
                <a:lnTo>
                  <a:pt x="203883" y="28552"/>
                </a:lnTo>
                <a:lnTo>
                  <a:pt x="203883" y="0"/>
                </a:lnTo>
                <a:close/>
              </a:path>
            </a:pathLst>
          </a:custGeom>
          <a:noFill/>
          <a:ln w="19050" cap="flat" cmpd="sng">
            <a:solidFill>
              <a:srgbClr val="FFBB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0" name="Google Shape;305;p21">
            <a:extLst>
              <a:ext uri="{FF2B5EF4-FFF2-40B4-BE49-F238E27FC236}">
                <a16:creationId xmlns:a16="http://schemas.microsoft.com/office/drawing/2014/main" id="{2B0AA670-D7F6-E8A9-817D-1391A7F512FB}"/>
              </a:ext>
            </a:extLst>
          </p:cNvPr>
          <p:cNvSpPr/>
          <p:nvPr/>
        </p:nvSpPr>
        <p:spPr>
          <a:xfrm>
            <a:off x="2241127" y="3429000"/>
            <a:ext cx="5431033" cy="2451156"/>
          </a:xfrm>
          <a:custGeom>
            <a:avLst/>
            <a:gdLst/>
            <a:ahLst/>
            <a:cxnLst/>
            <a:rect l="l" t="t" r="r" b="b"/>
            <a:pathLst>
              <a:path w="203884" h="28552" extrusionOk="0">
                <a:moveTo>
                  <a:pt x="1" y="0"/>
                </a:moveTo>
                <a:lnTo>
                  <a:pt x="1" y="28552"/>
                </a:lnTo>
                <a:lnTo>
                  <a:pt x="203883" y="28552"/>
                </a:lnTo>
                <a:lnTo>
                  <a:pt x="203883" y="0"/>
                </a:lnTo>
                <a:close/>
              </a:path>
            </a:pathLst>
          </a:custGeom>
          <a:noFill/>
          <a:ln w="19050" cap="flat" cmpd="sng">
            <a:solidFill>
              <a:srgbClr val="0B308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1" name="Google Shape;306;p21">
            <a:extLst>
              <a:ext uri="{FF2B5EF4-FFF2-40B4-BE49-F238E27FC236}">
                <a16:creationId xmlns:a16="http://schemas.microsoft.com/office/drawing/2014/main" id="{52AE41F4-EFDA-5E91-A699-CCC35685E185}"/>
              </a:ext>
            </a:extLst>
          </p:cNvPr>
          <p:cNvSpPr/>
          <p:nvPr/>
        </p:nvSpPr>
        <p:spPr>
          <a:xfrm>
            <a:off x="2266034" y="1496708"/>
            <a:ext cx="5416751" cy="752374"/>
          </a:xfrm>
          <a:custGeom>
            <a:avLst/>
            <a:gdLst/>
            <a:ahLst/>
            <a:cxnLst/>
            <a:rect l="l" t="t" r="r" b="b"/>
            <a:pathLst>
              <a:path w="203884" h="28552" extrusionOk="0">
                <a:moveTo>
                  <a:pt x="1" y="0"/>
                </a:moveTo>
                <a:lnTo>
                  <a:pt x="1" y="28552"/>
                </a:lnTo>
                <a:lnTo>
                  <a:pt x="203883" y="28552"/>
                </a:lnTo>
                <a:lnTo>
                  <a:pt x="203883" y="0"/>
                </a:lnTo>
                <a:close/>
              </a:path>
            </a:pathLst>
          </a:custGeom>
          <a:noFill/>
          <a:ln w="19050" cap="flat" cmpd="sng">
            <a:solidFill>
              <a:srgbClr val="0B308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endParaRPr sz="2400"/>
          </a:p>
        </p:txBody>
      </p:sp>
      <p:sp>
        <p:nvSpPr>
          <p:cNvPr id="12" name="Google Shape;310;p21">
            <a:extLst>
              <a:ext uri="{FF2B5EF4-FFF2-40B4-BE49-F238E27FC236}">
                <a16:creationId xmlns:a16="http://schemas.microsoft.com/office/drawing/2014/main" id="{2DCF24B8-8638-4FE4-0DCB-132AF3E19B4B}"/>
              </a:ext>
            </a:extLst>
          </p:cNvPr>
          <p:cNvSpPr txBox="1"/>
          <p:nvPr/>
        </p:nvSpPr>
        <p:spPr>
          <a:xfrm>
            <a:off x="2251753" y="1727496"/>
            <a:ext cx="4911817" cy="246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en-US" sz="16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LED</a:t>
            </a:r>
            <a:r>
              <a:rPr lang="en-US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(</a:t>
            </a:r>
            <a:r>
              <a:rPr lang="en-US" sz="160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Laporan</a:t>
            </a:r>
            <a:r>
              <a:rPr lang="en-US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Evaluasi</a:t>
            </a:r>
            <a:r>
              <a:rPr lang="en-US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Diri)</a:t>
            </a:r>
          </a:p>
        </p:txBody>
      </p:sp>
      <p:grpSp>
        <p:nvGrpSpPr>
          <p:cNvPr id="25" name="Google Shape;338;p21">
            <a:extLst>
              <a:ext uri="{FF2B5EF4-FFF2-40B4-BE49-F238E27FC236}">
                <a16:creationId xmlns:a16="http://schemas.microsoft.com/office/drawing/2014/main" id="{F0AAAE80-BFB5-A531-3A0B-5051BFED3A2F}"/>
              </a:ext>
            </a:extLst>
          </p:cNvPr>
          <p:cNvGrpSpPr/>
          <p:nvPr/>
        </p:nvGrpSpPr>
        <p:grpSpPr>
          <a:xfrm>
            <a:off x="977202" y="2388804"/>
            <a:ext cx="1101999" cy="873459"/>
            <a:chOff x="457213" y="2563999"/>
            <a:chExt cx="826500" cy="873300"/>
          </a:xfrm>
        </p:grpSpPr>
        <p:sp>
          <p:nvSpPr>
            <p:cNvPr id="26" name="Google Shape;339;p21">
              <a:extLst>
                <a:ext uri="{FF2B5EF4-FFF2-40B4-BE49-F238E27FC236}">
                  <a16:creationId xmlns:a16="http://schemas.microsoft.com/office/drawing/2014/main" id="{1CCD1526-A3D8-976B-EE2E-7E8D61AC5EC7}"/>
                </a:ext>
              </a:extLst>
            </p:cNvPr>
            <p:cNvSpPr/>
            <p:nvPr/>
          </p:nvSpPr>
          <p:spPr>
            <a:xfrm>
              <a:off x="457213" y="2563999"/>
              <a:ext cx="826500" cy="873300"/>
            </a:xfrm>
            <a:prstGeom prst="roundRect">
              <a:avLst>
                <a:gd name="adj" fmla="val 0"/>
              </a:avLst>
            </a:prstGeom>
            <a:solidFill>
              <a:srgbClr val="FFBB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/>
            </a:p>
          </p:txBody>
        </p:sp>
        <p:grpSp>
          <p:nvGrpSpPr>
            <p:cNvPr id="27" name="Google Shape;340;p21">
              <a:extLst>
                <a:ext uri="{FF2B5EF4-FFF2-40B4-BE49-F238E27FC236}">
                  <a16:creationId xmlns:a16="http://schemas.microsoft.com/office/drawing/2014/main" id="{51332E62-58FD-8945-4D56-AFB157F02442}"/>
                </a:ext>
              </a:extLst>
            </p:cNvPr>
            <p:cNvGrpSpPr/>
            <p:nvPr/>
          </p:nvGrpSpPr>
          <p:grpSpPr>
            <a:xfrm>
              <a:off x="650037" y="2768288"/>
              <a:ext cx="440851" cy="464684"/>
              <a:chOff x="-24328675" y="1971025"/>
              <a:chExt cx="282000" cy="295375"/>
            </a:xfrm>
          </p:grpSpPr>
          <p:sp>
            <p:nvSpPr>
              <p:cNvPr id="28" name="Google Shape;341;p21">
                <a:extLst>
                  <a:ext uri="{FF2B5EF4-FFF2-40B4-BE49-F238E27FC236}">
                    <a16:creationId xmlns:a16="http://schemas.microsoft.com/office/drawing/2014/main" id="{503608D0-932D-FB34-47E0-38618E57DC35}"/>
                  </a:ext>
                </a:extLst>
              </p:cNvPr>
              <p:cNvSpPr/>
              <p:nvPr/>
            </p:nvSpPr>
            <p:spPr>
              <a:xfrm>
                <a:off x="-24217625" y="2092325"/>
                <a:ext cx="52025" cy="51200"/>
              </a:xfrm>
              <a:custGeom>
                <a:avLst/>
                <a:gdLst/>
                <a:ahLst/>
                <a:cxnLst/>
                <a:rect l="l" t="t" r="r" b="b"/>
                <a:pathLst>
                  <a:path w="2081" h="2048" extrusionOk="0">
                    <a:moveTo>
                      <a:pt x="1009" y="693"/>
                    </a:moveTo>
                    <a:cubicBezTo>
                      <a:pt x="1230" y="693"/>
                      <a:pt x="1387" y="851"/>
                      <a:pt x="1387" y="1071"/>
                    </a:cubicBezTo>
                    <a:cubicBezTo>
                      <a:pt x="1387" y="1260"/>
                      <a:pt x="1230" y="1418"/>
                      <a:pt x="1009" y="1418"/>
                    </a:cubicBezTo>
                    <a:cubicBezTo>
                      <a:pt x="820" y="1418"/>
                      <a:pt x="663" y="1260"/>
                      <a:pt x="663" y="1071"/>
                    </a:cubicBezTo>
                    <a:cubicBezTo>
                      <a:pt x="663" y="851"/>
                      <a:pt x="820" y="693"/>
                      <a:pt x="1009" y="693"/>
                    </a:cubicBezTo>
                    <a:close/>
                    <a:moveTo>
                      <a:pt x="1009" y="0"/>
                    </a:moveTo>
                    <a:cubicBezTo>
                      <a:pt x="442" y="0"/>
                      <a:pt x="1" y="473"/>
                      <a:pt x="1" y="1008"/>
                    </a:cubicBezTo>
                    <a:cubicBezTo>
                      <a:pt x="1" y="1607"/>
                      <a:pt x="474" y="2048"/>
                      <a:pt x="1009" y="2048"/>
                    </a:cubicBezTo>
                    <a:cubicBezTo>
                      <a:pt x="1576" y="2048"/>
                      <a:pt x="2049" y="1575"/>
                      <a:pt x="2049" y="1008"/>
                    </a:cubicBezTo>
                    <a:cubicBezTo>
                      <a:pt x="2080" y="473"/>
                      <a:pt x="1608" y="0"/>
                      <a:pt x="1009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29" name="Google Shape;342;p21">
                <a:extLst>
                  <a:ext uri="{FF2B5EF4-FFF2-40B4-BE49-F238E27FC236}">
                    <a16:creationId xmlns:a16="http://schemas.microsoft.com/office/drawing/2014/main" id="{6AD2EF74-E4CA-83DD-A43F-48888BC6E4B3}"/>
                  </a:ext>
                </a:extLst>
              </p:cNvPr>
              <p:cNvSpPr/>
              <p:nvPr/>
            </p:nvSpPr>
            <p:spPr>
              <a:xfrm>
                <a:off x="-24328675" y="1971025"/>
                <a:ext cx="282000" cy="295375"/>
              </a:xfrm>
              <a:custGeom>
                <a:avLst/>
                <a:gdLst/>
                <a:ahLst/>
                <a:cxnLst/>
                <a:rect l="l" t="t" r="r" b="b"/>
                <a:pathLst>
                  <a:path w="11280" h="11815" extrusionOk="0">
                    <a:moveTo>
                      <a:pt x="2017" y="2080"/>
                    </a:moveTo>
                    <a:cubicBezTo>
                      <a:pt x="2206" y="2080"/>
                      <a:pt x="2364" y="2237"/>
                      <a:pt x="2364" y="2458"/>
                    </a:cubicBezTo>
                    <a:cubicBezTo>
                      <a:pt x="2364" y="2647"/>
                      <a:pt x="2206" y="2804"/>
                      <a:pt x="2017" y="2804"/>
                    </a:cubicBezTo>
                    <a:cubicBezTo>
                      <a:pt x="1797" y="2804"/>
                      <a:pt x="1639" y="2647"/>
                      <a:pt x="1639" y="2458"/>
                    </a:cubicBezTo>
                    <a:cubicBezTo>
                      <a:pt x="1639" y="2237"/>
                      <a:pt x="1797" y="2080"/>
                      <a:pt x="2017" y="2080"/>
                    </a:cubicBezTo>
                    <a:close/>
                    <a:moveTo>
                      <a:pt x="5451" y="662"/>
                    </a:moveTo>
                    <a:cubicBezTo>
                      <a:pt x="5861" y="662"/>
                      <a:pt x="6302" y="1198"/>
                      <a:pt x="6617" y="2080"/>
                    </a:cubicBezTo>
                    <a:cubicBezTo>
                      <a:pt x="6680" y="2237"/>
                      <a:pt x="6743" y="2458"/>
                      <a:pt x="6806" y="2647"/>
                    </a:cubicBezTo>
                    <a:cubicBezTo>
                      <a:pt x="6365" y="2804"/>
                      <a:pt x="5955" y="2962"/>
                      <a:pt x="5451" y="3151"/>
                    </a:cubicBezTo>
                    <a:cubicBezTo>
                      <a:pt x="5042" y="2962"/>
                      <a:pt x="4569" y="2773"/>
                      <a:pt x="4128" y="2647"/>
                    </a:cubicBezTo>
                    <a:cubicBezTo>
                      <a:pt x="4191" y="2458"/>
                      <a:pt x="4254" y="2237"/>
                      <a:pt x="4317" y="2080"/>
                    </a:cubicBezTo>
                    <a:cubicBezTo>
                      <a:pt x="4632" y="1229"/>
                      <a:pt x="5073" y="662"/>
                      <a:pt x="5451" y="662"/>
                    </a:cubicBezTo>
                    <a:close/>
                    <a:moveTo>
                      <a:pt x="3970" y="3308"/>
                    </a:moveTo>
                    <a:cubicBezTo>
                      <a:pt x="4191" y="3403"/>
                      <a:pt x="4411" y="3466"/>
                      <a:pt x="4632" y="3560"/>
                    </a:cubicBezTo>
                    <a:cubicBezTo>
                      <a:pt x="4506" y="3623"/>
                      <a:pt x="4380" y="3718"/>
                      <a:pt x="4254" y="3781"/>
                    </a:cubicBezTo>
                    <a:cubicBezTo>
                      <a:pt x="4128" y="3875"/>
                      <a:pt x="4002" y="3938"/>
                      <a:pt x="3844" y="4033"/>
                    </a:cubicBezTo>
                    <a:lnTo>
                      <a:pt x="3970" y="3308"/>
                    </a:lnTo>
                    <a:close/>
                    <a:moveTo>
                      <a:pt x="6963" y="3340"/>
                    </a:moveTo>
                    <a:lnTo>
                      <a:pt x="7089" y="4064"/>
                    </a:lnTo>
                    <a:cubicBezTo>
                      <a:pt x="6963" y="3970"/>
                      <a:pt x="6806" y="3907"/>
                      <a:pt x="6680" y="3812"/>
                    </a:cubicBezTo>
                    <a:cubicBezTo>
                      <a:pt x="6554" y="3718"/>
                      <a:pt x="6396" y="3655"/>
                      <a:pt x="6302" y="3592"/>
                    </a:cubicBezTo>
                    <a:cubicBezTo>
                      <a:pt x="6522" y="3497"/>
                      <a:pt x="6774" y="3403"/>
                      <a:pt x="6963" y="3340"/>
                    </a:cubicBezTo>
                    <a:close/>
                    <a:moveTo>
                      <a:pt x="10240" y="4285"/>
                    </a:moveTo>
                    <a:cubicBezTo>
                      <a:pt x="10271" y="4285"/>
                      <a:pt x="10366" y="4285"/>
                      <a:pt x="10397" y="4317"/>
                    </a:cubicBezTo>
                    <a:cubicBezTo>
                      <a:pt x="10460" y="4380"/>
                      <a:pt x="10523" y="4443"/>
                      <a:pt x="10555" y="4537"/>
                    </a:cubicBezTo>
                    <a:cubicBezTo>
                      <a:pt x="10586" y="4600"/>
                      <a:pt x="10555" y="4726"/>
                      <a:pt x="10492" y="4821"/>
                    </a:cubicBezTo>
                    <a:cubicBezTo>
                      <a:pt x="10452" y="4920"/>
                      <a:pt x="10336" y="4982"/>
                      <a:pt x="10225" y="4982"/>
                    </a:cubicBezTo>
                    <a:cubicBezTo>
                      <a:pt x="10160" y="4982"/>
                      <a:pt x="10097" y="4961"/>
                      <a:pt x="10051" y="4915"/>
                    </a:cubicBezTo>
                    <a:cubicBezTo>
                      <a:pt x="9956" y="4884"/>
                      <a:pt x="9925" y="4821"/>
                      <a:pt x="9893" y="4726"/>
                    </a:cubicBezTo>
                    <a:cubicBezTo>
                      <a:pt x="9830" y="4663"/>
                      <a:pt x="9893" y="4537"/>
                      <a:pt x="9925" y="4443"/>
                    </a:cubicBezTo>
                    <a:cubicBezTo>
                      <a:pt x="9988" y="4348"/>
                      <a:pt x="10114" y="4285"/>
                      <a:pt x="10240" y="4285"/>
                    </a:cubicBezTo>
                    <a:close/>
                    <a:moveTo>
                      <a:pt x="8922" y="2925"/>
                    </a:moveTo>
                    <a:cubicBezTo>
                      <a:pt x="9452" y="2925"/>
                      <a:pt x="9823" y="3054"/>
                      <a:pt x="9956" y="3277"/>
                    </a:cubicBezTo>
                    <a:cubicBezTo>
                      <a:pt x="9988" y="3340"/>
                      <a:pt x="10019" y="3466"/>
                      <a:pt x="10019" y="3592"/>
                    </a:cubicBezTo>
                    <a:cubicBezTo>
                      <a:pt x="9704" y="3623"/>
                      <a:pt x="9452" y="3812"/>
                      <a:pt x="9295" y="4096"/>
                    </a:cubicBezTo>
                    <a:cubicBezTo>
                      <a:pt x="9137" y="4317"/>
                      <a:pt x="9137" y="4600"/>
                      <a:pt x="9169" y="4884"/>
                    </a:cubicBezTo>
                    <a:cubicBezTo>
                      <a:pt x="9169" y="4978"/>
                      <a:pt x="9200" y="5010"/>
                      <a:pt x="9232" y="5041"/>
                    </a:cubicBezTo>
                    <a:cubicBezTo>
                      <a:pt x="9169" y="5167"/>
                      <a:pt x="9043" y="5293"/>
                      <a:pt x="8917" y="5388"/>
                    </a:cubicBezTo>
                    <a:cubicBezTo>
                      <a:pt x="8570" y="5073"/>
                      <a:pt x="8224" y="4821"/>
                      <a:pt x="7814" y="4537"/>
                    </a:cubicBezTo>
                    <a:cubicBezTo>
                      <a:pt x="7783" y="4033"/>
                      <a:pt x="7719" y="3560"/>
                      <a:pt x="7625" y="3119"/>
                    </a:cubicBezTo>
                    <a:cubicBezTo>
                      <a:pt x="7814" y="3088"/>
                      <a:pt x="8035" y="3025"/>
                      <a:pt x="8192" y="2993"/>
                    </a:cubicBezTo>
                    <a:cubicBezTo>
                      <a:pt x="8459" y="2947"/>
                      <a:pt x="8704" y="2925"/>
                      <a:pt x="8922" y="2925"/>
                    </a:cubicBezTo>
                    <a:close/>
                    <a:moveTo>
                      <a:pt x="2868" y="3088"/>
                    </a:moveTo>
                    <a:lnTo>
                      <a:pt x="3340" y="3182"/>
                    </a:lnTo>
                    <a:cubicBezTo>
                      <a:pt x="3246" y="3623"/>
                      <a:pt x="3183" y="4096"/>
                      <a:pt x="3151" y="4600"/>
                    </a:cubicBezTo>
                    <a:cubicBezTo>
                      <a:pt x="2742" y="4884"/>
                      <a:pt x="2364" y="5199"/>
                      <a:pt x="2049" y="5482"/>
                    </a:cubicBezTo>
                    <a:cubicBezTo>
                      <a:pt x="1891" y="5325"/>
                      <a:pt x="1765" y="5199"/>
                      <a:pt x="1639" y="5041"/>
                    </a:cubicBezTo>
                    <a:cubicBezTo>
                      <a:pt x="1009" y="4253"/>
                      <a:pt x="788" y="3623"/>
                      <a:pt x="977" y="3308"/>
                    </a:cubicBezTo>
                    <a:cubicBezTo>
                      <a:pt x="1009" y="3245"/>
                      <a:pt x="1103" y="3151"/>
                      <a:pt x="1198" y="3119"/>
                    </a:cubicBezTo>
                    <a:cubicBezTo>
                      <a:pt x="1419" y="3340"/>
                      <a:pt x="1671" y="3497"/>
                      <a:pt x="1986" y="3497"/>
                    </a:cubicBezTo>
                    <a:cubicBezTo>
                      <a:pt x="2364" y="3497"/>
                      <a:pt x="2679" y="3308"/>
                      <a:pt x="2868" y="3088"/>
                    </a:cubicBezTo>
                    <a:close/>
                    <a:moveTo>
                      <a:pt x="3057" y="5451"/>
                    </a:moveTo>
                    <a:lnTo>
                      <a:pt x="3057" y="5923"/>
                    </a:lnTo>
                    <a:lnTo>
                      <a:pt x="3057" y="6364"/>
                    </a:lnTo>
                    <a:cubicBezTo>
                      <a:pt x="2868" y="6207"/>
                      <a:pt x="2679" y="6049"/>
                      <a:pt x="2521" y="5923"/>
                    </a:cubicBezTo>
                    <a:cubicBezTo>
                      <a:pt x="2679" y="5766"/>
                      <a:pt x="2868" y="5577"/>
                      <a:pt x="3057" y="5451"/>
                    </a:cubicBezTo>
                    <a:close/>
                    <a:moveTo>
                      <a:pt x="7909" y="5451"/>
                    </a:moveTo>
                    <a:cubicBezTo>
                      <a:pt x="8098" y="5577"/>
                      <a:pt x="8318" y="5766"/>
                      <a:pt x="8476" y="5923"/>
                    </a:cubicBezTo>
                    <a:cubicBezTo>
                      <a:pt x="8318" y="6081"/>
                      <a:pt x="8098" y="6238"/>
                      <a:pt x="7909" y="6364"/>
                    </a:cubicBezTo>
                    <a:lnTo>
                      <a:pt x="7909" y="5923"/>
                    </a:lnTo>
                    <a:lnTo>
                      <a:pt x="7909" y="5451"/>
                    </a:lnTo>
                    <a:close/>
                    <a:moveTo>
                      <a:pt x="5483" y="3938"/>
                    </a:moveTo>
                    <a:cubicBezTo>
                      <a:pt x="5735" y="4096"/>
                      <a:pt x="6050" y="4253"/>
                      <a:pt x="6333" y="4411"/>
                    </a:cubicBezTo>
                    <a:cubicBezTo>
                      <a:pt x="6617" y="4569"/>
                      <a:pt x="6900" y="4758"/>
                      <a:pt x="7152" y="4915"/>
                    </a:cubicBezTo>
                    <a:cubicBezTo>
                      <a:pt x="7184" y="5230"/>
                      <a:pt x="7184" y="5545"/>
                      <a:pt x="7184" y="5923"/>
                    </a:cubicBezTo>
                    <a:cubicBezTo>
                      <a:pt x="7184" y="6238"/>
                      <a:pt x="7184" y="6585"/>
                      <a:pt x="7152" y="6900"/>
                    </a:cubicBezTo>
                    <a:cubicBezTo>
                      <a:pt x="6932" y="7057"/>
                      <a:pt x="6648" y="7246"/>
                      <a:pt x="6333" y="7404"/>
                    </a:cubicBezTo>
                    <a:cubicBezTo>
                      <a:pt x="6050" y="7562"/>
                      <a:pt x="5735" y="7719"/>
                      <a:pt x="5483" y="7877"/>
                    </a:cubicBezTo>
                    <a:cubicBezTo>
                      <a:pt x="5199" y="7719"/>
                      <a:pt x="4884" y="7562"/>
                      <a:pt x="4601" y="7404"/>
                    </a:cubicBezTo>
                    <a:cubicBezTo>
                      <a:pt x="4317" y="7246"/>
                      <a:pt x="4065" y="7057"/>
                      <a:pt x="3781" y="6900"/>
                    </a:cubicBezTo>
                    <a:cubicBezTo>
                      <a:pt x="3750" y="6585"/>
                      <a:pt x="3750" y="6238"/>
                      <a:pt x="3750" y="5923"/>
                    </a:cubicBezTo>
                    <a:cubicBezTo>
                      <a:pt x="3750" y="5577"/>
                      <a:pt x="3750" y="5230"/>
                      <a:pt x="3781" y="4915"/>
                    </a:cubicBezTo>
                    <a:cubicBezTo>
                      <a:pt x="4065" y="4726"/>
                      <a:pt x="4317" y="4569"/>
                      <a:pt x="4601" y="4411"/>
                    </a:cubicBezTo>
                    <a:cubicBezTo>
                      <a:pt x="4884" y="4253"/>
                      <a:pt x="5199" y="4096"/>
                      <a:pt x="5483" y="3938"/>
                    </a:cubicBezTo>
                    <a:close/>
                    <a:moveTo>
                      <a:pt x="3876" y="7751"/>
                    </a:moveTo>
                    <a:cubicBezTo>
                      <a:pt x="4002" y="7845"/>
                      <a:pt x="4159" y="7908"/>
                      <a:pt x="4285" y="8003"/>
                    </a:cubicBezTo>
                    <a:cubicBezTo>
                      <a:pt x="4411" y="8066"/>
                      <a:pt x="4506" y="8160"/>
                      <a:pt x="4664" y="8223"/>
                    </a:cubicBezTo>
                    <a:cubicBezTo>
                      <a:pt x="4443" y="8318"/>
                      <a:pt x="4191" y="8444"/>
                      <a:pt x="4002" y="8475"/>
                    </a:cubicBezTo>
                    <a:lnTo>
                      <a:pt x="3876" y="7751"/>
                    </a:lnTo>
                    <a:close/>
                    <a:moveTo>
                      <a:pt x="7089" y="7751"/>
                    </a:moveTo>
                    <a:lnTo>
                      <a:pt x="6963" y="8475"/>
                    </a:lnTo>
                    <a:cubicBezTo>
                      <a:pt x="6711" y="8381"/>
                      <a:pt x="6522" y="8318"/>
                      <a:pt x="6302" y="8223"/>
                    </a:cubicBezTo>
                    <a:cubicBezTo>
                      <a:pt x="6396" y="8160"/>
                      <a:pt x="6554" y="8066"/>
                      <a:pt x="6680" y="8003"/>
                    </a:cubicBezTo>
                    <a:cubicBezTo>
                      <a:pt x="6806" y="7908"/>
                      <a:pt x="6963" y="7845"/>
                      <a:pt x="7089" y="7751"/>
                    </a:cubicBezTo>
                    <a:close/>
                    <a:moveTo>
                      <a:pt x="1986" y="6396"/>
                    </a:moveTo>
                    <a:cubicBezTo>
                      <a:pt x="2364" y="6711"/>
                      <a:pt x="2710" y="6963"/>
                      <a:pt x="3088" y="7278"/>
                    </a:cubicBezTo>
                    <a:cubicBezTo>
                      <a:pt x="3151" y="7814"/>
                      <a:pt x="3214" y="8286"/>
                      <a:pt x="3309" y="8696"/>
                    </a:cubicBezTo>
                    <a:cubicBezTo>
                      <a:pt x="3088" y="8727"/>
                      <a:pt x="2931" y="8790"/>
                      <a:pt x="2742" y="8790"/>
                    </a:cubicBezTo>
                    <a:cubicBezTo>
                      <a:pt x="2475" y="8836"/>
                      <a:pt x="2230" y="8858"/>
                      <a:pt x="2011" y="8858"/>
                    </a:cubicBezTo>
                    <a:cubicBezTo>
                      <a:pt x="1482" y="8858"/>
                      <a:pt x="1111" y="8730"/>
                      <a:pt x="977" y="8507"/>
                    </a:cubicBezTo>
                    <a:cubicBezTo>
                      <a:pt x="788" y="8160"/>
                      <a:pt x="1009" y="7530"/>
                      <a:pt x="1608" y="6805"/>
                    </a:cubicBezTo>
                    <a:cubicBezTo>
                      <a:pt x="1734" y="6648"/>
                      <a:pt x="1828" y="6553"/>
                      <a:pt x="1986" y="6396"/>
                    </a:cubicBezTo>
                    <a:close/>
                    <a:moveTo>
                      <a:pt x="8980" y="6364"/>
                    </a:moveTo>
                    <a:cubicBezTo>
                      <a:pt x="9137" y="6553"/>
                      <a:pt x="9232" y="6648"/>
                      <a:pt x="9358" y="6805"/>
                    </a:cubicBezTo>
                    <a:cubicBezTo>
                      <a:pt x="9956" y="7530"/>
                      <a:pt x="10177" y="8160"/>
                      <a:pt x="9988" y="8507"/>
                    </a:cubicBezTo>
                    <a:cubicBezTo>
                      <a:pt x="9858" y="8745"/>
                      <a:pt x="9505" y="8864"/>
                      <a:pt x="9000" y="8864"/>
                    </a:cubicBezTo>
                    <a:cubicBezTo>
                      <a:pt x="8770" y="8864"/>
                      <a:pt x="8509" y="8839"/>
                      <a:pt x="8224" y="8790"/>
                    </a:cubicBezTo>
                    <a:cubicBezTo>
                      <a:pt x="8035" y="8727"/>
                      <a:pt x="7877" y="8696"/>
                      <a:pt x="7656" y="8664"/>
                    </a:cubicBezTo>
                    <a:cubicBezTo>
                      <a:pt x="7751" y="8223"/>
                      <a:pt x="7814" y="7751"/>
                      <a:pt x="7877" y="7246"/>
                    </a:cubicBezTo>
                    <a:cubicBezTo>
                      <a:pt x="8255" y="6963"/>
                      <a:pt x="8665" y="6648"/>
                      <a:pt x="8980" y="6364"/>
                    </a:cubicBezTo>
                    <a:close/>
                    <a:moveTo>
                      <a:pt x="4159" y="10334"/>
                    </a:moveTo>
                    <a:cubicBezTo>
                      <a:pt x="4285" y="10334"/>
                      <a:pt x="4411" y="10397"/>
                      <a:pt x="4474" y="10491"/>
                    </a:cubicBezTo>
                    <a:cubicBezTo>
                      <a:pt x="4537" y="10554"/>
                      <a:pt x="4537" y="10649"/>
                      <a:pt x="4537" y="10743"/>
                    </a:cubicBezTo>
                    <a:cubicBezTo>
                      <a:pt x="4474" y="10838"/>
                      <a:pt x="4443" y="10901"/>
                      <a:pt x="4380" y="10964"/>
                    </a:cubicBezTo>
                    <a:cubicBezTo>
                      <a:pt x="4319" y="10994"/>
                      <a:pt x="4259" y="11008"/>
                      <a:pt x="4200" y="11008"/>
                    </a:cubicBezTo>
                    <a:cubicBezTo>
                      <a:pt x="4076" y="11008"/>
                      <a:pt x="3962" y="10945"/>
                      <a:pt x="3876" y="10838"/>
                    </a:cubicBezTo>
                    <a:cubicBezTo>
                      <a:pt x="3844" y="10743"/>
                      <a:pt x="3844" y="10680"/>
                      <a:pt x="3844" y="10554"/>
                    </a:cubicBezTo>
                    <a:cubicBezTo>
                      <a:pt x="3876" y="10491"/>
                      <a:pt x="3939" y="10397"/>
                      <a:pt x="4002" y="10365"/>
                    </a:cubicBezTo>
                    <a:cubicBezTo>
                      <a:pt x="4033" y="10334"/>
                      <a:pt x="4128" y="10334"/>
                      <a:pt x="4159" y="10334"/>
                    </a:cubicBezTo>
                    <a:close/>
                    <a:moveTo>
                      <a:pt x="5420" y="8664"/>
                    </a:moveTo>
                    <a:cubicBezTo>
                      <a:pt x="5861" y="8853"/>
                      <a:pt x="6333" y="9042"/>
                      <a:pt x="6774" y="9168"/>
                    </a:cubicBezTo>
                    <a:cubicBezTo>
                      <a:pt x="6774" y="9326"/>
                      <a:pt x="6680" y="9515"/>
                      <a:pt x="6617" y="9735"/>
                    </a:cubicBezTo>
                    <a:cubicBezTo>
                      <a:pt x="6302" y="10586"/>
                      <a:pt x="5861" y="11153"/>
                      <a:pt x="5451" y="11153"/>
                    </a:cubicBezTo>
                    <a:cubicBezTo>
                      <a:pt x="5388" y="11153"/>
                      <a:pt x="5262" y="11090"/>
                      <a:pt x="5136" y="11059"/>
                    </a:cubicBezTo>
                    <a:cubicBezTo>
                      <a:pt x="5136" y="11027"/>
                      <a:pt x="5199" y="10996"/>
                      <a:pt x="5199" y="10933"/>
                    </a:cubicBezTo>
                    <a:cubicBezTo>
                      <a:pt x="5262" y="10680"/>
                      <a:pt x="5231" y="10397"/>
                      <a:pt x="5073" y="10145"/>
                    </a:cubicBezTo>
                    <a:cubicBezTo>
                      <a:pt x="4916" y="9830"/>
                      <a:pt x="4601" y="9704"/>
                      <a:pt x="4254" y="9641"/>
                    </a:cubicBezTo>
                    <a:cubicBezTo>
                      <a:pt x="4191" y="9483"/>
                      <a:pt x="4128" y="9326"/>
                      <a:pt x="4096" y="9168"/>
                    </a:cubicBezTo>
                    <a:cubicBezTo>
                      <a:pt x="4506" y="9011"/>
                      <a:pt x="4947" y="8853"/>
                      <a:pt x="5420" y="8664"/>
                    </a:cubicBezTo>
                    <a:close/>
                    <a:moveTo>
                      <a:pt x="5420" y="0"/>
                    </a:moveTo>
                    <a:cubicBezTo>
                      <a:pt x="4727" y="0"/>
                      <a:pt x="4096" y="662"/>
                      <a:pt x="3624" y="1859"/>
                    </a:cubicBezTo>
                    <a:cubicBezTo>
                      <a:pt x="3529" y="2048"/>
                      <a:pt x="3498" y="2237"/>
                      <a:pt x="3403" y="2458"/>
                    </a:cubicBezTo>
                    <a:cubicBezTo>
                      <a:pt x="3246" y="2395"/>
                      <a:pt x="3151" y="2363"/>
                      <a:pt x="2994" y="2363"/>
                    </a:cubicBezTo>
                    <a:cubicBezTo>
                      <a:pt x="2962" y="1828"/>
                      <a:pt x="2521" y="1418"/>
                      <a:pt x="1954" y="1418"/>
                    </a:cubicBezTo>
                    <a:cubicBezTo>
                      <a:pt x="1387" y="1418"/>
                      <a:pt x="946" y="1891"/>
                      <a:pt x="946" y="2426"/>
                    </a:cubicBezTo>
                    <a:cubicBezTo>
                      <a:pt x="662" y="2552"/>
                      <a:pt x="473" y="2710"/>
                      <a:pt x="347" y="2962"/>
                    </a:cubicBezTo>
                    <a:cubicBezTo>
                      <a:pt x="1" y="3592"/>
                      <a:pt x="221" y="4443"/>
                      <a:pt x="1072" y="5419"/>
                    </a:cubicBezTo>
                    <a:cubicBezTo>
                      <a:pt x="1166" y="5577"/>
                      <a:pt x="1324" y="5766"/>
                      <a:pt x="1482" y="5892"/>
                    </a:cubicBezTo>
                    <a:cubicBezTo>
                      <a:pt x="1324" y="6049"/>
                      <a:pt x="1229" y="6207"/>
                      <a:pt x="1072" y="6364"/>
                    </a:cubicBezTo>
                    <a:cubicBezTo>
                      <a:pt x="221" y="7372"/>
                      <a:pt x="1" y="8223"/>
                      <a:pt x="347" y="8853"/>
                    </a:cubicBezTo>
                    <a:cubicBezTo>
                      <a:pt x="631" y="9326"/>
                      <a:pt x="1166" y="9578"/>
                      <a:pt x="2017" y="9578"/>
                    </a:cubicBezTo>
                    <a:cubicBezTo>
                      <a:pt x="2269" y="9578"/>
                      <a:pt x="2553" y="9515"/>
                      <a:pt x="2868" y="9483"/>
                    </a:cubicBezTo>
                    <a:lnTo>
                      <a:pt x="3466" y="9357"/>
                    </a:lnTo>
                    <a:cubicBezTo>
                      <a:pt x="3498" y="9515"/>
                      <a:pt x="3529" y="9704"/>
                      <a:pt x="3624" y="9798"/>
                    </a:cubicBezTo>
                    <a:cubicBezTo>
                      <a:pt x="3403" y="9956"/>
                      <a:pt x="3246" y="10145"/>
                      <a:pt x="3183" y="10397"/>
                    </a:cubicBezTo>
                    <a:cubicBezTo>
                      <a:pt x="3120" y="10680"/>
                      <a:pt x="3151" y="10933"/>
                      <a:pt x="3309" y="11185"/>
                    </a:cubicBezTo>
                    <a:cubicBezTo>
                      <a:pt x="3498" y="11500"/>
                      <a:pt x="3844" y="11689"/>
                      <a:pt x="4222" y="11689"/>
                    </a:cubicBezTo>
                    <a:cubicBezTo>
                      <a:pt x="4380" y="11689"/>
                      <a:pt x="4569" y="11657"/>
                      <a:pt x="4727" y="11531"/>
                    </a:cubicBezTo>
                    <a:cubicBezTo>
                      <a:pt x="4947" y="11689"/>
                      <a:pt x="5199" y="11815"/>
                      <a:pt x="5483" y="11815"/>
                    </a:cubicBezTo>
                    <a:cubicBezTo>
                      <a:pt x="6176" y="11815"/>
                      <a:pt x="6806" y="11153"/>
                      <a:pt x="7278" y="9956"/>
                    </a:cubicBezTo>
                    <a:cubicBezTo>
                      <a:pt x="7373" y="9767"/>
                      <a:pt x="7404" y="9578"/>
                      <a:pt x="7467" y="9357"/>
                    </a:cubicBezTo>
                    <a:cubicBezTo>
                      <a:pt x="7688" y="9420"/>
                      <a:pt x="7909" y="9452"/>
                      <a:pt x="8098" y="9483"/>
                    </a:cubicBezTo>
                    <a:cubicBezTo>
                      <a:pt x="8413" y="9515"/>
                      <a:pt x="8696" y="9578"/>
                      <a:pt x="8980" y="9578"/>
                    </a:cubicBezTo>
                    <a:cubicBezTo>
                      <a:pt x="9767" y="9578"/>
                      <a:pt x="10366" y="9326"/>
                      <a:pt x="10618" y="8853"/>
                    </a:cubicBezTo>
                    <a:cubicBezTo>
                      <a:pt x="10996" y="8223"/>
                      <a:pt x="10744" y="7372"/>
                      <a:pt x="9925" y="6364"/>
                    </a:cubicBezTo>
                    <a:cubicBezTo>
                      <a:pt x="9799" y="6207"/>
                      <a:pt x="9641" y="6049"/>
                      <a:pt x="9484" y="5892"/>
                    </a:cubicBezTo>
                    <a:cubicBezTo>
                      <a:pt x="9610" y="5797"/>
                      <a:pt x="9673" y="5671"/>
                      <a:pt x="9799" y="5577"/>
                    </a:cubicBezTo>
                    <a:cubicBezTo>
                      <a:pt x="9956" y="5671"/>
                      <a:pt x="10114" y="5703"/>
                      <a:pt x="10240" y="5703"/>
                    </a:cubicBezTo>
                    <a:cubicBezTo>
                      <a:pt x="10586" y="5703"/>
                      <a:pt x="10933" y="5514"/>
                      <a:pt x="11154" y="5199"/>
                    </a:cubicBezTo>
                    <a:cubicBezTo>
                      <a:pt x="11248" y="4915"/>
                      <a:pt x="11280" y="4663"/>
                      <a:pt x="11217" y="4380"/>
                    </a:cubicBezTo>
                    <a:cubicBezTo>
                      <a:pt x="11122" y="4096"/>
                      <a:pt x="10965" y="3875"/>
                      <a:pt x="10744" y="3749"/>
                    </a:cubicBezTo>
                    <a:cubicBezTo>
                      <a:pt x="10775" y="3466"/>
                      <a:pt x="10712" y="3182"/>
                      <a:pt x="10586" y="2962"/>
                    </a:cubicBezTo>
                    <a:cubicBezTo>
                      <a:pt x="10325" y="2486"/>
                      <a:pt x="9740" y="2262"/>
                      <a:pt x="8927" y="2262"/>
                    </a:cubicBezTo>
                    <a:cubicBezTo>
                      <a:pt x="8663" y="2262"/>
                      <a:pt x="8375" y="2285"/>
                      <a:pt x="8066" y="2332"/>
                    </a:cubicBezTo>
                    <a:cubicBezTo>
                      <a:pt x="7877" y="2363"/>
                      <a:pt x="7656" y="2395"/>
                      <a:pt x="7436" y="2458"/>
                    </a:cubicBezTo>
                    <a:cubicBezTo>
                      <a:pt x="7341" y="2237"/>
                      <a:pt x="7310" y="2017"/>
                      <a:pt x="7247" y="1859"/>
                    </a:cubicBezTo>
                    <a:cubicBezTo>
                      <a:pt x="6806" y="630"/>
                      <a:pt x="6144" y="0"/>
                      <a:pt x="542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  <p:sp>
        <p:nvSpPr>
          <p:cNvPr id="30" name="Google Shape;344;p21">
            <a:extLst>
              <a:ext uri="{FF2B5EF4-FFF2-40B4-BE49-F238E27FC236}">
                <a16:creationId xmlns:a16="http://schemas.microsoft.com/office/drawing/2014/main" id="{4E273900-6492-9B1D-1D1C-B92272CE5CC9}"/>
              </a:ext>
            </a:extLst>
          </p:cNvPr>
          <p:cNvSpPr txBox="1"/>
          <p:nvPr/>
        </p:nvSpPr>
        <p:spPr>
          <a:xfrm>
            <a:off x="2237384" y="2656258"/>
            <a:ext cx="5036781" cy="285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lvl="0"/>
            <a:r>
              <a:rPr lang="nn-NO" sz="1600" b="1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DKPS</a:t>
            </a:r>
            <a:r>
              <a:rPr lang="nn-NO" sz="1600" dirty="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(Data Kinerja Program Studi)</a:t>
            </a:r>
          </a:p>
        </p:txBody>
      </p:sp>
      <p:sp>
        <p:nvSpPr>
          <p:cNvPr id="31" name="Google Shape;347;p21">
            <a:extLst>
              <a:ext uri="{FF2B5EF4-FFF2-40B4-BE49-F238E27FC236}">
                <a16:creationId xmlns:a16="http://schemas.microsoft.com/office/drawing/2014/main" id="{876346EF-4B0B-87A3-DB03-9EEECA06E3F7}"/>
              </a:ext>
            </a:extLst>
          </p:cNvPr>
          <p:cNvSpPr txBox="1"/>
          <p:nvPr/>
        </p:nvSpPr>
        <p:spPr>
          <a:xfrm>
            <a:off x="2290993" y="4175775"/>
            <a:ext cx="5381167" cy="802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just"/>
            <a:r>
              <a:rPr lang="id-ID" sz="16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Dokumen Pendukung lain:</a:t>
            </a:r>
            <a:endParaRPr lang="en-US" sz="1600" b="1" dirty="0">
              <a:solidFill>
                <a:schemeClr val="dk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US" sz="16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Surat </a:t>
            </a:r>
            <a:r>
              <a:rPr lang="en-US" sz="1600" dirty="0" err="1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pengantar</a:t>
            </a:r>
            <a:r>
              <a:rPr lang="en-US" sz="16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dari</a:t>
            </a:r>
            <a:r>
              <a:rPr lang="en-US" sz="16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pimpinan</a:t>
            </a:r>
            <a:r>
              <a:rPr lang="en-US" sz="16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 PT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sz="16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Surat </a:t>
            </a:r>
            <a:r>
              <a:rPr lang="en-US" sz="1600" dirty="0" err="1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pernyataan</a:t>
            </a:r>
            <a:r>
              <a:rPr lang="en-US" sz="16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kebenaran</a:t>
            </a:r>
            <a:r>
              <a:rPr lang="en-US" sz="16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 data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sz="16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Surat </a:t>
            </a:r>
            <a:r>
              <a:rPr lang="en-US" sz="1600" dirty="0" err="1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tugas</a:t>
            </a:r>
            <a:r>
              <a:rPr lang="en-US" sz="16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tim</a:t>
            </a:r>
            <a:r>
              <a:rPr lang="en-US" sz="16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 taskforce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sz="16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SK </a:t>
            </a:r>
            <a:r>
              <a:rPr lang="en-US" sz="1600" dirty="0" err="1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ijin</a:t>
            </a:r>
            <a:r>
              <a:rPr lang="en-US" sz="16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pembukaan</a:t>
            </a:r>
            <a:r>
              <a:rPr lang="en-US" sz="16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/</a:t>
            </a:r>
            <a:r>
              <a:rPr lang="en-US" sz="1600" dirty="0" err="1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operasional</a:t>
            </a:r>
            <a:r>
              <a:rPr lang="en-US" sz="16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 Program Studi (PS)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en-US" sz="16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SK dan </a:t>
            </a:r>
            <a:r>
              <a:rPr lang="en-US" sz="1600" dirty="0" err="1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Sertifikat</a:t>
            </a:r>
            <a:r>
              <a:rPr lang="en-US" sz="16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akreditasi</a:t>
            </a:r>
            <a:r>
              <a:rPr lang="en-US" sz="16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terakhir</a:t>
            </a:r>
            <a:endParaRPr lang="en-US" sz="1600" dirty="0">
              <a:solidFill>
                <a:schemeClr val="dk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  <a:sym typeface="Roboto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US" sz="16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Surat </a:t>
            </a:r>
            <a:r>
              <a:rPr lang="en-US" sz="1600" dirty="0" err="1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rekomendasi</a:t>
            </a:r>
            <a:r>
              <a:rPr lang="en-US" sz="16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dari</a:t>
            </a:r>
            <a:r>
              <a:rPr lang="en-US" sz="16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lembaga</a:t>
            </a:r>
            <a:r>
              <a:rPr lang="en-US" sz="16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pembina</a:t>
            </a:r>
            <a:r>
              <a:rPr lang="en-US" sz="16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untuk</a:t>
            </a:r>
            <a:r>
              <a:rPr lang="en-US" sz="16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 PS yang </a:t>
            </a:r>
            <a:r>
              <a:rPr lang="en-US" sz="1600" dirty="0" err="1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tidak</a:t>
            </a:r>
            <a:r>
              <a:rPr lang="en-US" sz="16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terakreditasi</a:t>
            </a:r>
            <a:r>
              <a:rPr lang="en-US" sz="16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atau</a:t>
            </a:r>
            <a:r>
              <a:rPr lang="en-US" sz="16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terlambat</a:t>
            </a:r>
            <a:r>
              <a:rPr lang="en-US" sz="16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dalam</a:t>
            </a:r>
            <a:r>
              <a:rPr lang="en-US" sz="16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 </a:t>
            </a:r>
            <a:r>
              <a:rPr lang="en-US" sz="1600" dirty="0" err="1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pengajuan</a:t>
            </a:r>
            <a:r>
              <a:rPr lang="en-US" sz="1600" dirty="0">
                <a:solidFill>
                  <a:schemeClr val="dk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Roboto"/>
              </a:rPr>
              <a:t>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C7C7313-A97D-C011-2B62-2CCA5AC6D4D3}"/>
              </a:ext>
            </a:extLst>
          </p:cNvPr>
          <p:cNvSpPr txBox="1"/>
          <p:nvPr/>
        </p:nvSpPr>
        <p:spPr>
          <a:xfrm>
            <a:off x="3029185" y="543533"/>
            <a:ext cx="75650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sz="3600" b="1" dirty="0">
                <a:latin typeface="Poppins" panose="00000500000000000000" pitchFamily="2" charset="0"/>
                <a:cs typeface="Poppins" panose="00000500000000000000" pitchFamily="2" charset="0"/>
              </a:rPr>
              <a:t>DOKUMEN AJUAN AKREDITASI</a:t>
            </a:r>
            <a:endParaRPr lang="en-ID" sz="36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39" name="Google Shape;326;p21">
            <a:extLst>
              <a:ext uri="{FF2B5EF4-FFF2-40B4-BE49-F238E27FC236}">
                <a16:creationId xmlns:a16="http://schemas.microsoft.com/office/drawing/2014/main" id="{DA6B1753-3A3C-F1CC-091A-14A9ECDBE706}"/>
              </a:ext>
            </a:extLst>
          </p:cNvPr>
          <p:cNvGrpSpPr/>
          <p:nvPr/>
        </p:nvGrpSpPr>
        <p:grpSpPr>
          <a:xfrm>
            <a:off x="966577" y="1454537"/>
            <a:ext cx="1102000" cy="752283"/>
            <a:chOff x="457213" y="1562299"/>
            <a:chExt cx="826500" cy="873300"/>
          </a:xfrm>
        </p:grpSpPr>
        <p:sp>
          <p:nvSpPr>
            <p:cNvPr id="40" name="Google Shape;327;p21">
              <a:extLst>
                <a:ext uri="{FF2B5EF4-FFF2-40B4-BE49-F238E27FC236}">
                  <a16:creationId xmlns:a16="http://schemas.microsoft.com/office/drawing/2014/main" id="{8563C473-FEF8-8B68-E242-1E942579B522}"/>
                </a:ext>
              </a:extLst>
            </p:cNvPr>
            <p:cNvSpPr/>
            <p:nvPr/>
          </p:nvSpPr>
          <p:spPr>
            <a:xfrm>
              <a:off x="457213" y="1562299"/>
              <a:ext cx="826500" cy="873300"/>
            </a:xfrm>
            <a:prstGeom prst="roundRect">
              <a:avLst>
                <a:gd name="adj" fmla="val 0"/>
              </a:avLst>
            </a:prstGeom>
            <a:solidFill>
              <a:srgbClr val="0B308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sp>
          <p:nvSpPr>
            <p:cNvPr id="41" name="Google Shape;328;p21">
              <a:extLst>
                <a:ext uri="{FF2B5EF4-FFF2-40B4-BE49-F238E27FC236}">
                  <a16:creationId xmlns:a16="http://schemas.microsoft.com/office/drawing/2014/main" id="{0FF75254-9986-8064-4143-B853EAE83DEA}"/>
                </a:ext>
              </a:extLst>
            </p:cNvPr>
            <p:cNvSpPr/>
            <p:nvPr/>
          </p:nvSpPr>
          <p:spPr>
            <a:xfrm>
              <a:off x="651262" y="1778880"/>
              <a:ext cx="438402" cy="439856"/>
            </a:xfrm>
            <a:custGeom>
              <a:avLst/>
              <a:gdLst/>
              <a:ahLst/>
              <a:cxnLst/>
              <a:rect l="l" t="t" r="r" b="b"/>
              <a:pathLst>
                <a:path w="12666" h="12708" extrusionOk="0">
                  <a:moveTo>
                    <a:pt x="6347" y="841"/>
                  </a:moveTo>
                  <a:cubicBezTo>
                    <a:pt x="6876" y="841"/>
                    <a:pt x="7350" y="1172"/>
                    <a:pt x="7530" y="1712"/>
                  </a:cubicBezTo>
                  <a:cubicBezTo>
                    <a:pt x="7719" y="2405"/>
                    <a:pt x="7372" y="3067"/>
                    <a:pt x="6679" y="3256"/>
                  </a:cubicBezTo>
                  <a:cubicBezTo>
                    <a:pt x="6569" y="3289"/>
                    <a:pt x="6457" y="3305"/>
                    <a:pt x="6345" y="3305"/>
                  </a:cubicBezTo>
                  <a:cubicBezTo>
                    <a:pt x="5822" y="3305"/>
                    <a:pt x="5323" y="2956"/>
                    <a:pt x="5167" y="2437"/>
                  </a:cubicBezTo>
                  <a:cubicBezTo>
                    <a:pt x="4947" y="1775"/>
                    <a:pt x="5325" y="1082"/>
                    <a:pt x="5986" y="893"/>
                  </a:cubicBezTo>
                  <a:cubicBezTo>
                    <a:pt x="6108" y="858"/>
                    <a:pt x="6229" y="841"/>
                    <a:pt x="6347" y="841"/>
                  </a:cubicBezTo>
                  <a:close/>
                  <a:moveTo>
                    <a:pt x="6353" y="5919"/>
                  </a:moveTo>
                  <a:cubicBezTo>
                    <a:pt x="7021" y="5919"/>
                    <a:pt x="7624" y="6459"/>
                    <a:pt x="7624" y="7162"/>
                  </a:cubicBezTo>
                  <a:cubicBezTo>
                    <a:pt x="7593" y="7698"/>
                    <a:pt x="7215" y="8170"/>
                    <a:pt x="6742" y="8328"/>
                  </a:cubicBezTo>
                  <a:cubicBezTo>
                    <a:pt x="6608" y="8371"/>
                    <a:pt x="6474" y="8391"/>
                    <a:pt x="6345" y="8391"/>
                  </a:cubicBezTo>
                  <a:cubicBezTo>
                    <a:pt x="5810" y="8391"/>
                    <a:pt x="5351" y="8042"/>
                    <a:pt x="5199" y="7509"/>
                  </a:cubicBezTo>
                  <a:cubicBezTo>
                    <a:pt x="5010" y="6847"/>
                    <a:pt x="5356" y="6186"/>
                    <a:pt x="6018" y="5965"/>
                  </a:cubicBezTo>
                  <a:cubicBezTo>
                    <a:pt x="6130" y="5934"/>
                    <a:pt x="6242" y="5919"/>
                    <a:pt x="6353" y="5919"/>
                  </a:cubicBezTo>
                  <a:close/>
                  <a:moveTo>
                    <a:pt x="2079" y="9351"/>
                  </a:moveTo>
                  <a:cubicBezTo>
                    <a:pt x="2744" y="9351"/>
                    <a:pt x="3340" y="9871"/>
                    <a:pt x="3340" y="10596"/>
                  </a:cubicBezTo>
                  <a:cubicBezTo>
                    <a:pt x="3308" y="11163"/>
                    <a:pt x="2962" y="11604"/>
                    <a:pt x="2426" y="11762"/>
                  </a:cubicBezTo>
                  <a:cubicBezTo>
                    <a:pt x="2305" y="11797"/>
                    <a:pt x="2183" y="11813"/>
                    <a:pt x="2065" y="11813"/>
                  </a:cubicBezTo>
                  <a:cubicBezTo>
                    <a:pt x="1538" y="11813"/>
                    <a:pt x="1068" y="11483"/>
                    <a:pt x="914" y="10943"/>
                  </a:cubicBezTo>
                  <a:cubicBezTo>
                    <a:pt x="693" y="10281"/>
                    <a:pt x="1071" y="9588"/>
                    <a:pt x="1733" y="9399"/>
                  </a:cubicBezTo>
                  <a:cubicBezTo>
                    <a:pt x="1849" y="9367"/>
                    <a:pt x="1965" y="9351"/>
                    <a:pt x="2079" y="9351"/>
                  </a:cubicBezTo>
                  <a:close/>
                  <a:moveTo>
                    <a:pt x="10617" y="9351"/>
                  </a:moveTo>
                  <a:cubicBezTo>
                    <a:pt x="11281" y="9351"/>
                    <a:pt x="11878" y="9871"/>
                    <a:pt x="11878" y="10596"/>
                  </a:cubicBezTo>
                  <a:cubicBezTo>
                    <a:pt x="11846" y="11163"/>
                    <a:pt x="11500" y="11604"/>
                    <a:pt x="10995" y="11762"/>
                  </a:cubicBezTo>
                  <a:cubicBezTo>
                    <a:pt x="10868" y="11797"/>
                    <a:pt x="10742" y="11813"/>
                    <a:pt x="10620" y="11813"/>
                  </a:cubicBezTo>
                  <a:cubicBezTo>
                    <a:pt x="10076" y="11813"/>
                    <a:pt x="9606" y="11483"/>
                    <a:pt x="9452" y="10943"/>
                  </a:cubicBezTo>
                  <a:cubicBezTo>
                    <a:pt x="9263" y="10281"/>
                    <a:pt x="9609" y="9588"/>
                    <a:pt x="10271" y="9399"/>
                  </a:cubicBezTo>
                  <a:cubicBezTo>
                    <a:pt x="10387" y="9367"/>
                    <a:pt x="10503" y="9351"/>
                    <a:pt x="10617" y="9351"/>
                  </a:cubicBezTo>
                  <a:close/>
                  <a:moveTo>
                    <a:pt x="6344" y="0"/>
                  </a:moveTo>
                  <a:cubicBezTo>
                    <a:pt x="5677" y="0"/>
                    <a:pt x="5021" y="308"/>
                    <a:pt x="4631" y="893"/>
                  </a:cubicBezTo>
                  <a:cubicBezTo>
                    <a:pt x="3812" y="2122"/>
                    <a:pt x="4474" y="3760"/>
                    <a:pt x="5955" y="4075"/>
                  </a:cubicBezTo>
                  <a:lnTo>
                    <a:pt x="5955" y="5146"/>
                  </a:lnTo>
                  <a:cubicBezTo>
                    <a:pt x="4600" y="5430"/>
                    <a:pt x="3907" y="6910"/>
                    <a:pt x="4537" y="8107"/>
                  </a:cubicBezTo>
                  <a:lnTo>
                    <a:pt x="3434" y="9021"/>
                  </a:lnTo>
                  <a:cubicBezTo>
                    <a:pt x="3025" y="8706"/>
                    <a:pt x="2584" y="8548"/>
                    <a:pt x="2080" y="8548"/>
                  </a:cubicBezTo>
                  <a:cubicBezTo>
                    <a:pt x="945" y="8548"/>
                    <a:pt x="0" y="9494"/>
                    <a:pt x="0" y="10628"/>
                  </a:cubicBezTo>
                  <a:cubicBezTo>
                    <a:pt x="0" y="11762"/>
                    <a:pt x="945" y="12707"/>
                    <a:pt x="2080" y="12707"/>
                  </a:cubicBezTo>
                  <a:cubicBezTo>
                    <a:pt x="3214" y="12707"/>
                    <a:pt x="4159" y="11793"/>
                    <a:pt x="4159" y="10628"/>
                  </a:cubicBezTo>
                  <a:cubicBezTo>
                    <a:pt x="4159" y="10281"/>
                    <a:pt x="4096" y="9966"/>
                    <a:pt x="3938" y="9683"/>
                  </a:cubicBezTo>
                  <a:lnTo>
                    <a:pt x="5041" y="8769"/>
                  </a:lnTo>
                  <a:cubicBezTo>
                    <a:pt x="5435" y="9084"/>
                    <a:pt x="5907" y="9242"/>
                    <a:pt x="6376" y="9242"/>
                  </a:cubicBezTo>
                  <a:cubicBezTo>
                    <a:pt x="6845" y="9242"/>
                    <a:pt x="7309" y="9084"/>
                    <a:pt x="7687" y="8769"/>
                  </a:cubicBezTo>
                  <a:lnTo>
                    <a:pt x="8790" y="9683"/>
                  </a:lnTo>
                  <a:cubicBezTo>
                    <a:pt x="8318" y="10596"/>
                    <a:pt x="8570" y="11730"/>
                    <a:pt x="9452" y="12361"/>
                  </a:cubicBezTo>
                  <a:cubicBezTo>
                    <a:pt x="9803" y="12595"/>
                    <a:pt x="10203" y="12707"/>
                    <a:pt x="10598" y="12707"/>
                  </a:cubicBezTo>
                  <a:cubicBezTo>
                    <a:pt x="11266" y="12707"/>
                    <a:pt x="11923" y="12387"/>
                    <a:pt x="12319" y="11793"/>
                  </a:cubicBezTo>
                  <a:cubicBezTo>
                    <a:pt x="12571" y="11478"/>
                    <a:pt x="12665" y="11069"/>
                    <a:pt x="12665" y="10659"/>
                  </a:cubicBezTo>
                  <a:cubicBezTo>
                    <a:pt x="12665" y="9431"/>
                    <a:pt x="11783" y="8548"/>
                    <a:pt x="10617" y="8548"/>
                  </a:cubicBezTo>
                  <a:cubicBezTo>
                    <a:pt x="10113" y="8548"/>
                    <a:pt x="9672" y="8706"/>
                    <a:pt x="9294" y="9021"/>
                  </a:cubicBezTo>
                  <a:lnTo>
                    <a:pt x="8192" y="8107"/>
                  </a:lnTo>
                  <a:cubicBezTo>
                    <a:pt x="8822" y="6879"/>
                    <a:pt x="8097" y="5398"/>
                    <a:pt x="6774" y="5146"/>
                  </a:cubicBezTo>
                  <a:lnTo>
                    <a:pt x="6774" y="4075"/>
                  </a:lnTo>
                  <a:cubicBezTo>
                    <a:pt x="7530" y="3917"/>
                    <a:pt x="8097" y="3382"/>
                    <a:pt x="8349" y="2657"/>
                  </a:cubicBezTo>
                  <a:cubicBezTo>
                    <a:pt x="8633" y="1806"/>
                    <a:pt x="8318" y="861"/>
                    <a:pt x="7530" y="357"/>
                  </a:cubicBezTo>
                  <a:cubicBezTo>
                    <a:pt x="7170" y="117"/>
                    <a:pt x="6755" y="0"/>
                    <a:pt x="6344" y="0"/>
                  </a:cubicBezTo>
                  <a:close/>
                </a:path>
              </a:pathLst>
            </a:custGeom>
            <a:noFill/>
            <a:ln>
              <a:solidFill>
                <a:schemeClr val="bg1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>
                <a:solidFill>
                  <a:schemeClr val="bg1"/>
                </a:solidFill>
              </a:endParaRPr>
            </a:p>
          </p:txBody>
        </p: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DD373D8E-2B27-427A-B1BF-B45CD4FFB1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1035" y="1496708"/>
            <a:ext cx="3434530" cy="37127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5" name="Google Shape;329;p21">
            <a:extLst>
              <a:ext uri="{FF2B5EF4-FFF2-40B4-BE49-F238E27FC236}">
                <a16:creationId xmlns:a16="http://schemas.microsoft.com/office/drawing/2014/main" id="{7E4C29C3-7AFE-4EEE-BF43-367893BEC9AE}"/>
              </a:ext>
            </a:extLst>
          </p:cNvPr>
          <p:cNvGrpSpPr/>
          <p:nvPr/>
        </p:nvGrpSpPr>
        <p:grpSpPr>
          <a:xfrm>
            <a:off x="994556" y="3429000"/>
            <a:ext cx="1102000" cy="2450861"/>
            <a:chOff x="457213" y="3565649"/>
            <a:chExt cx="826500" cy="873300"/>
          </a:xfrm>
        </p:grpSpPr>
        <p:sp>
          <p:nvSpPr>
            <p:cNvPr id="36" name="Google Shape;330;p21">
              <a:extLst>
                <a:ext uri="{FF2B5EF4-FFF2-40B4-BE49-F238E27FC236}">
                  <a16:creationId xmlns:a16="http://schemas.microsoft.com/office/drawing/2014/main" id="{23999416-CB7D-4691-BEDF-EF115A65C72F}"/>
                </a:ext>
              </a:extLst>
            </p:cNvPr>
            <p:cNvSpPr/>
            <p:nvPr/>
          </p:nvSpPr>
          <p:spPr>
            <a:xfrm>
              <a:off x="457213" y="3565649"/>
              <a:ext cx="826500" cy="873300"/>
            </a:xfrm>
            <a:prstGeom prst="roundRect">
              <a:avLst>
                <a:gd name="adj" fmla="val 0"/>
              </a:avLst>
            </a:prstGeom>
            <a:solidFill>
              <a:srgbClr val="0B308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endParaRPr sz="2400" dirty="0"/>
            </a:p>
          </p:txBody>
        </p:sp>
        <p:grpSp>
          <p:nvGrpSpPr>
            <p:cNvPr id="37" name="Google Shape;331;p21">
              <a:extLst>
                <a:ext uri="{FF2B5EF4-FFF2-40B4-BE49-F238E27FC236}">
                  <a16:creationId xmlns:a16="http://schemas.microsoft.com/office/drawing/2014/main" id="{DDFE48A8-42D6-45BE-BD43-F67A2102C811}"/>
                </a:ext>
              </a:extLst>
            </p:cNvPr>
            <p:cNvGrpSpPr/>
            <p:nvPr/>
          </p:nvGrpSpPr>
          <p:grpSpPr>
            <a:xfrm>
              <a:off x="650044" y="3782586"/>
              <a:ext cx="440838" cy="440855"/>
              <a:chOff x="-22881800" y="1971800"/>
              <a:chExt cx="301675" cy="295400"/>
            </a:xfrm>
          </p:grpSpPr>
          <p:sp>
            <p:nvSpPr>
              <p:cNvPr id="38" name="Google Shape;332;p21">
                <a:extLst>
                  <a:ext uri="{FF2B5EF4-FFF2-40B4-BE49-F238E27FC236}">
                    <a16:creationId xmlns:a16="http://schemas.microsoft.com/office/drawing/2014/main" id="{00A31DBF-1B12-4A82-AEBC-6095EDF507D9}"/>
                  </a:ext>
                </a:extLst>
              </p:cNvPr>
              <p:cNvSpPr/>
              <p:nvPr/>
            </p:nvSpPr>
            <p:spPr>
              <a:xfrm>
                <a:off x="-22773100" y="2041900"/>
                <a:ext cx="866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7" extrusionOk="0">
                    <a:moveTo>
                      <a:pt x="1733" y="725"/>
                    </a:moveTo>
                    <a:cubicBezTo>
                      <a:pt x="2268" y="725"/>
                      <a:pt x="2741" y="1198"/>
                      <a:pt x="2741" y="1734"/>
                    </a:cubicBezTo>
                    <a:cubicBezTo>
                      <a:pt x="2741" y="2269"/>
                      <a:pt x="2300" y="2742"/>
                      <a:pt x="1733" y="2742"/>
                    </a:cubicBezTo>
                    <a:cubicBezTo>
                      <a:pt x="1134" y="2742"/>
                      <a:pt x="693" y="2269"/>
                      <a:pt x="693" y="1734"/>
                    </a:cubicBezTo>
                    <a:cubicBezTo>
                      <a:pt x="693" y="1198"/>
                      <a:pt x="1166" y="725"/>
                      <a:pt x="1733" y="725"/>
                    </a:cubicBezTo>
                    <a:close/>
                    <a:moveTo>
                      <a:pt x="1733" y="1"/>
                    </a:moveTo>
                    <a:cubicBezTo>
                      <a:pt x="788" y="1"/>
                      <a:pt x="0" y="788"/>
                      <a:pt x="0" y="1734"/>
                    </a:cubicBezTo>
                    <a:cubicBezTo>
                      <a:pt x="0" y="2679"/>
                      <a:pt x="788" y="3466"/>
                      <a:pt x="1733" y="3466"/>
                    </a:cubicBezTo>
                    <a:cubicBezTo>
                      <a:pt x="2678" y="3466"/>
                      <a:pt x="3466" y="2679"/>
                      <a:pt x="3466" y="1734"/>
                    </a:cubicBezTo>
                    <a:cubicBezTo>
                      <a:pt x="3466" y="757"/>
                      <a:pt x="2678" y="1"/>
                      <a:pt x="1733" y="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 dirty="0"/>
              </a:p>
            </p:txBody>
          </p:sp>
          <p:sp>
            <p:nvSpPr>
              <p:cNvPr id="42" name="Google Shape;333;p21">
                <a:extLst>
                  <a:ext uri="{FF2B5EF4-FFF2-40B4-BE49-F238E27FC236}">
                    <a16:creationId xmlns:a16="http://schemas.microsoft.com/office/drawing/2014/main" id="{18BE9655-E206-4258-A90D-8A74703253FE}"/>
                  </a:ext>
                </a:extLst>
              </p:cNvPr>
              <p:cNvSpPr/>
              <p:nvPr/>
            </p:nvSpPr>
            <p:spPr>
              <a:xfrm>
                <a:off x="-22737675" y="2145075"/>
                <a:ext cx="51225" cy="51225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049" extrusionOk="0">
                    <a:moveTo>
                      <a:pt x="1009" y="726"/>
                    </a:moveTo>
                    <a:cubicBezTo>
                      <a:pt x="1198" y="726"/>
                      <a:pt x="1387" y="883"/>
                      <a:pt x="1387" y="1072"/>
                    </a:cubicBezTo>
                    <a:cubicBezTo>
                      <a:pt x="1387" y="1261"/>
                      <a:pt x="1198" y="1419"/>
                      <a:pt x="1009" y="1419"/>
                    </a:cubicBezTo>
                    <a:cubicBezTo>
                      <a:pt x="820" y="1419"/>
                      <a:pt x="662" y="1261"/>
                      <a:pt x="662" y="1072"/>
                    </a:cubicBezTo>
                    <a:cubicBezTo>
                      <a:pt x="662" y="883"/>
                      <a:pt x="820" y="726"/>
                      <a:pt x="1009" y="726"/>
                    </a:cubicBezTo>
                    <a:close/>
                    <a:moveTo>
                      <a:pt x="1009" y="1"/>
                    </a:moveTo>
                    <a:cubicBezTo>
                      <a:pt x="410" y="1"/>
                      <a:pt x="1" y="473"/>
                      <a:pt x="1" y="1041"/>
                    </a:cubicBezTo>
                    <a:cubicBezTo>
                      <a:pt x="1" y="1608"/>
                      <a:pt x="473" y="2049"/>
                      <a:pt x="1009" y="2049"/>
                    </a:cubicBezTo>
                    <a:cubicBezTo>
                      <a:pt x="1576" y="2049"/>
                      <a:pt x="2049" y="1576"/>
                      <a:pt x="2049" y="1041"/>
                    </a:cubicBezTo>
                    <a:cubicBezTo>
                      <a:pt x="2049" y="473"/>
                      <a:pt x="1576" y="1"/>
                      <a:pt x="1009" y="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3" name="Google Shape;334;p21">
                <a:extLst>
                  <a:ext uri="{FF2B5EF4-FFF2-40B4-BE49-F238E27FC236}">
                    <a16:creationId xmlns:a16="http://schemas.microsoft.com/office/drawing/2014/main" id="{5D122947-36A3-48A5-B991-E6AAD4C63D6E}"/>
                  </a:ext>
                </a:extLst>
              </p:cNvPr>
              <p:cNvSpPr/>
              <p:nvPr/>
            </p:nvSpPr>
            <p:spPr>
              <a:xfrm>
                <a:off x="-22807775" y="2110425"/>
                <a:ext cx="17350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726" extrusionOk="0">
                    <a:moveTo>
                      <a:pt x="347" y="1"/>
                    </a:moveTo>
                    <a:cubicBezTo>
                      <a:pt x="158" y="1"/>
                      <a:pt x="1" y="190"/>
                      <a:pt x="1" y="379"/>
                    </a:cubicBezTo>
                    <a:cubicBezTo>
                      <a:pt x="1" y="568"/>
                      <a:pt x="158" y="725"/>
                      <a:pt x="347" y="725"/>
                    </a:cubicBezTo>
                    <a:cubicBezTo>
                      <a:pt x="536" y="725"/>
                      <a:pt x="694" y="568"/>
                      <a:pt x="694" y="379"/>
                    </a:cubicBezTo>
                    <a:cubicBezTo>
                      <a:pt x="694" y="190"/>
                      <a:pt x="536" y="1"/>
                      <a:pt x="347" y="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4" name="Google Shape;335;p21">
                <a:extLst>
                  <a:ext uri="{FF2B5EF4-FFF2-40B4-BE49-F238E27FC236}">
                    <a16:creationId xmlns:a16="http://schemas.microsoft.com/office/drawing/2014/main" id="{EE5C2E9F-8F92-48E1-BC7F-DC7EB68F158D}"/>
                  </a:ext>
                </a:extLst>
              </p:cNvPr>
              <p:cNvSpPr/>
              <p:nvPr/>
            </p:nvSpPr>
            <p:spPr>
              <a:xfrm>
                <a:off x="-22773100" y="2163200"/>
                <a:ext cx="173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694" extrusionOk="0">
                    <a:moveTo>
                      <a:pt x="347" y="1"/>
                    </a:moveTo>
                    <a:cubicBezTo>
                      <a:pt x="158" y="1"/>
                      <a:pt x="0" y="158"/>
                      <a:pt x="0" y="347"/>
                    </a:cubicBezTo>
                    <a:cubicBezTo>
                      <a:pt x="0" y="536"/>
                      <a:pt x="158" y="694"/>
                      <a:pt x="347" y="694"/>
                    </a:cubicBezTo>
                    <a:cubicBezTo>
                      <a:pt x="536" y="694"/>
                      <a:pt x="693" y="536"/>
                      <a:pt x="693" y="347"/>
                    </a:cubicBezTo>
                    <a:cubicBezTo>
                      <a:pt x="693" y="158"/>
                      <a:pt x="536" y="1"/>
                      <a:pt x="347" y="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5" name="Google Shape;336;p21">
                <a:extLst>
                  <a:ext uri="{FF2B5EF4-FFF2-40B4-BE49-F238E27FC236}">
                    <a16:creationId xmlns:a16="http://schemas.microsoft.com/office/drawing/2014/main" id="{9909E680-F68D-435F-9A64-B0C5EDA1E11D}"/>
                  </a:ext>
                </a:extLst>
              </p:cNvPr>
              <p:cNvSpPr/>
              <p:nvPr/>
            </p:nvSpPr>
            <p:spPr>
              <a:xfrm>
                <a:off x="-22669150" y="2110425"/>
                <a:ext cx="18150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726" extrusionOk="0">
                    <a:moveTo>
                      <a:pt x="347" y="1"/>
                    </a:moveTo>
                    <a:cubicBezTo>
                      <a:pt x="158" y="1"/>
                      <a:pt x="1" y="190"/>
                      <a:pt x="1" y="379"/>
                    </a:cubicBezTo>
                    <a:cubicBezTo>
                      <a:pt x="1" y="568"/>
                      <a:pt x="158" y="725"/>
                      <a:pt x="347" y="725"/>
                    </a:cubicBezTo>
                    <a:cubicBezTo>
                      <a:pt x="568" y="725"/>
                      <a:pt x="725" y="568"/>
                      <a:pt x="725" y="379"/>
                    </a:cubicBezTo>
                    <a:cubicBezTo>
                      <a:pt x="662" y="190"/>
                      <a:pt x="568" y="1"/>
                      <a:pt x="347" y="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  <p:sp>
            <p:nvSpPr>
              <p:cNvPr id="46" name="Google Shape;337;p21">
                <a:extLst>
                  <a:ext uri="{FF2B5EF4-FFF2-40B4-BE49-F238E27FC236}">
                    <a16:creationId xmlns:a16="http://schemas.microsoft.com/office/drawing/2014/main" id="{F0485694-2B13-4D1A-ABE5-ACA0DA6BA1B8}"/>
                  </a:ext>
                </a:extLst>
              </p:cNvPr>
              <p:cNvSpPr/>
              <p:nvPr/>
            </p:nvSpPr>
            <p:spPr>
              <a:xfrm>
                <a:off x="-22881800" y="1971800"/>
                <a:ext cx="301675" cy="295400"/>
              </a:xfrm>
              <a:custGeom>
                <a:avLst/>
                <a:gdLst/>
                <a:ahLst/>
                <a:cxnLst/>
                <a:rect l="l" t="t" r="r" b="b"/>
                <a:pathLst>
                  <a:path w="12067" h="11816" extrusionOk="0">
                    <a:moveTo>
                      <a:pt x="6081" y="2112"/>
                    </a:moveTo>
                    <a:cubicBezTo>
                      <a:pt x="6553" y="2112"/>
                      <a:pt x="6963" y="2175"/>
                      <a:pt x="7373" y="2332"/>
                    </a:cubicBezTo>
                    <a:cubicBezTo>
                      <a:pt x="8633" y="2805"/>
                      <a:pt x="9578" y="3907"/>
                      <a:pt x="9798" y="5262"/>
                    </a:cubicBezTo>
                    <a:cubicBezTo>
                      <a:pt x="9861" y="5451"/>
                      <a:pt x="9861" y="5672"/>
                      <a:pt x="9861" y="5924"/>
                    </a:cubicBezTo>
                    <a:cubicBezTo>
                      <a:pt x="9861" y="6144"/>
                      <a:pt x="9861" y="6333"/>
                      <a:pt x="9798" y="6585"/>
                    </a:cubicBezTo>
                    <a:cubicBezTo>
                      <a:pt x="9609" y="7909"/>
                      <a:pt x="8633" y="9043"/>
                      <a:pt x="7373" y="9484"/>
                    </a:cubicBezTo>
                    <a:cubicBezTo>
                      <a:pt x="6963" y="9673"/>
                      <a:pt x="6522" y="9736"/>
                      <a:pt x="6081" y="9736"/>
                    </a:cubicBezTo>
                    <a:cubicBezTo>
                      <a:pt x="5640" y="9736"/>
                      <a:pt x="5167" y="9673"/>
                      <a:pt x="4758" y="9484"/>
                    </a:cubicBezTo>
                    <a:cubicBezTo>
                      <a:pt x="3497" y="9043"/>
                      <a:pt x="2552" y="7909"/>
                      <a:pt x="2332" y="6585"/>
                    </a:cubicBezTo>
                    <a:cubicBezTo>
                      <a:pt x="2300" y="6396"/>
                      <a:pt x="2300" y="6144"/>
                      <a:pt x="2300" y="5924"/>
                    </a:cubicBezTo>
                    <a:cubicBezTo>
                      <a:pt x="2300" y="5672"/>
                      <a:pt x="2300" y="5483"/>
                      <a:pt x="2332" y="5262"/>
                    </a:cubicBezTo>
                    <a:cubicBezTo>
                      <a:pt x="2552" y="3907"/>
                      <a:pt x="3497" y="2805"/>
                      <a:pt x="4758" y="2332"/>
                    </a:cubicBezTo>
                    <a:cubicBezTo>
                      <a:pt x="5167" y="2175"/>
                      <a:pt x="5608" y="2112"/>
                      <a:pt x="6081" y="2112"/>
                    </a:cubicBezTo>
                    <a:close/>
                    <a:moveTo>
                      <a:pt x="5329" y="1"/>
                    </a:moveTo>
                    <a:cubicBezTo>
                      <a:pt x="5238" y="1"/>
                      <a:pt x="5151" y="32"/>
                      <a:pt x="5104" y="95"/>
                    </a:cubicBezTo>
                    <a:cubicBezTo>
                      <a:pt x="4978" y="221"/>
                      <a:pt x="4978" y="442"/>
                      <a:pt x="5104" y="568"/>
                    </a:cubicBezTo>
                    <a:cubicBezTo>
                      <a:pt x="5356" y="851"/>
                      <a:pt x="5577" y="1072"/>
                      <a:pt x="5640" y="1387"/>
                    </a:cubicBezTo>
                    <a:cubicBezTo>
                      <a:pt x="5356" y="1419"/>
                      <a:pt x="5041" y="1482"/>
                      <a:pt x="4789" y="1545"/>
                    </a:cubicBezTo>
                    <a:cubicBezTo>
                      <a:pt x="4506" y="1041"/>
                      <a:pt x="4096" y="851"/>
                      <a:pt x="3592" y="599"/>
                    </a:cubicBezTo>
                    <a:cubicBezTo>
                      <a:pt x="3551" y="583"/>
                      <a:pt x="3506" y="575"/>
                      <a:pt x="3461" y="575"/>
                    </a:cubicBezTo>
                    <a:cubicBezTo>
                      <a:pt x="3329" y="575"/>
                      <a:pt x="3189" y="640"/>
                      <a:pt x="3119" y="757"/>
                    </a:cubicBezTo>
                    <a:cubicBezTo>
                      <a:pt x="3056" y="914"/>
                      <a:pt x="3119" y="1167"/>
                      <a:pt x="3277" y="1230"/>
                    </a:cubicBezTo>
                    <a:cubicBezTo>
                      <a:pt x="3623" y="1387"/>
                      <a:pt x="3907" y="1545"/>
                      <a:pt x="4065" y="1828"/>
                    </a:cubicBezTo>
                    <a:cubicBezTo>
                      <a:pt x="3781" y="1954"/>
                      <a:pt x="3560" y="2112"/>
                      <a:pt x="3308" y="2269"/>
                    </a:cubicBezTo>
                    <a:cubicBezTo>
                      <a:pt x="2899" y="1860"/>
                      <a:pt x="2426" y="1828"/>
                      <a:pt x="1891" y="1734"/>
                    </a:cubicBezTo>
                    <a:cubicBezTo>
                      <a:pt x="1702" y="1734"/>
                      <a:pt x="1544" y="1860"/>
                      <a:pt x="1513" y="2049"/>
                    </a:cubicBezTo>
                    <a:cubicBezTo>
                      <a:pt x="1513" y="2269"/>
                      <a:pt x="1639" y="2427"/>
                      <a:pt x="1828" y="2458"/>
                    </a:cubicBezTo>
                    <a:cubicBezTo>
                      <a:pt x="2206" y="2490"/>
                      <a:pt x="2489" y="2521"/>
                      <a:pt x="2773" y="2742"/>
                    </a:cubicBezTo>
                    <a:cubicBezTo>
                      <a:pt x="2584" y="2931"/>
                      <a:pt x="2363" y="3151"/>
                      <a:pt x="2206" y="3403"/>
                    </a:cubicBezTo>
                    <a:cubicBezTo>
                      <a:pt x="1964" y="3318"/>
                      <a:pt x="1741" y="3284"/>
                      <a:pt x="1524" y="3284"/>
                    </a:cubicBezTo>
                    <a:cubicBezTo>
                      <a:pt x="1259" y="3284"/>
                      <a:pt x="1002" y="3334"/>
                      <a:pt x="725" y="3403"/>
                    </a:cubicBezTo>
                    <a:cubicBezTo>
                      <a:pt x="536" y="3435"/>
                      <a:pt x="441" y="3624"/>
                      <a:pt x="473" y="3844"/>
                    </a:cubicBezTo>
                    <a:cubicBezTo>
                      <a:pt x="526" y="4003"/>
                      <a:pt x="667" y="4073"/>
                      <a:pt x="823" y="4073"/>
                    </a:cubicBezTo>
                    <a:cubicBezTo>
                      <a:pt x="853" y="4073"/>
                      <a:pt x="883" y="4070"/>
                      <a:pt x="914" y="4065"/>
                    </a:cubicBezTo>
                    <a:cubicBezTo>
                      <a:pt x="1162" y="3989"/>
                      <a:pt x="1352" y="3947"/>
                      <a:pt x="1534" y="3947"/>
                    </a:cubicBezTo>
                    <a:cubicBezTo>
                      <a:pt x="1652" y="3947"/>
                      <a:pt x="1766" y="3965"/>
                      <a:pt x="1891" y="4002"/>
                    </a:cubicBezTo>
                    <a:cubicBezTo>
                      <a:pt x="1796" y="4254"/>
                      <a:pt x="1670" y="4538"/>
                      <a:pt x="1639" y="4821"/>
                    </a:cubicBezTo>
                    <a:cubicBezTo>
                      <a:pt x="1040" y="4821"/>
                      <a:pt x="630" y="5042"/>
                      <a:pt x="221" y="5357"/>
                    </a:cubicBezTo>
                    <a:cubicBezTo>
                      <a:pt x="63" y="5483"/>
                      <a:pt x="0" y="5672"/>
                      <a:pt x="126" y="5829"/>
                    </a:cubicBezTo>
                    <a:cubicBezTo>
                      <a:pt x="221" y="5924"/>
                      <a:pt x="284" y="5987"/>
                      <a:pt x="410" y="5987"/>
                    </a:cubicBezTo>
                    <a:cubicBezTo>
                      <a:pt x="473" y="5987"/>
                      <a:pt x="567" y="5955"/>
                      <a:pt x="599" y="5924"/>
                    </a:cubicBezTo>
                    <a:cubicBezTo>
                      <a:pt x="914" y="5672"/>
                      <a:pt x="1198" y="5514"/>
                      <a:pt x="1513" y="5514"/>
                    </a:cubicBezTo>
                    <a:lnTo>
                      <a:pt x="1513" y="5924"/>
                    </a:lnTo>
                    <a:cubicBezTo>
                      <a:pt x="1513" y="6081"/>
                      <a:pt x="1513" y="6239"/>
                      <a:pt x="1544" y="6396"/>
                    </a:cubicBezTo>
                    <a:cubicBezTo>
                      <a:pt x="1009" y="6585"/>
                      <a:pt x="725" y="6932"/>
                      <a:pt x="410" y="7373"/>
                    </a:cubicBezTo>
                    <a:cubicBezTo>
                      <a:pt x="284" y="7531"/>
                      <a:pt x="315" y="7720"/>
                      <a:pt x="473" y="7846"/>
                    </a:cubicBezTo>
                    <a:cubicBezTo>
                      <a:pt x="567" y="7877"/>
                      <a:pt x="599" y="7940"/>
                      <a:pt x="694" y="7940"/>
                    </a:cubicBezTo>
                    <a:cubicBezTo>
                      <a:pt x="788" y="7940"/>
                      <a:pt x="914" y="7877"/>
                      <a:pt x="946" y="7783"/>
                    </a:cubicBezTo>
                    <a:cubicBezTo>
                      <a:pt x="1198" y="7467"/>
                      <a:pt x="1355" y="7215"/>
                      <a:pt x="1670" y="7089"/>
                    </a:cubicBezTo>
                    <a:cubicBezTo>
                      <a:pt x="1733" y="7373"/>
                      <a:pt x="1828" y="7657"/>
                      <a:pt x="1985" y="7940"/>
                    </a:cubicBezTo>
                    <a:cubicBezTo>
                      <a:pt x="1544" y="8287"/>
                      <a:pt x="1387" y="8728"/>
                      <a:pt x="1229" y="9232"/>
                    </a:cubicBezTo>
                    <a:cubicBezTo>
                      <a:pt x="1198" y="9421"/>
                      <a:pt x="1324" y="9610"/>
                      <a:pt x="1481" y="9673"/>
                    </a:cubicBezTo>
                    <a:lnTo>
                      <a:pt x="1544" y="9673"/>
                    </a:lnTo>
                    <a:cubicBezTo>
                      <a:pt x="1702" y="9673"/>
                      <a:pt x="1828" y="9547"/>
                      <a:pt x="1891" y="9389"/>
                    </a:cubicBezTo>
                    <a:cubicBezTo>
                      <a:pt x="2017" y="8980"/>
                      <a:pt x="2111" y="8728"/>
                      <a:pt x="2332" y="8476"/>
                    </a:cubicBezTo>
                    <a:cubicBezTo>
                      <a:pt x="2489" y="8728"/>
                      <a:pt x="2678" y="8948"/>
                      <a:pt x="2899" y="9137"/>
                    </a:cubicBezTo>
                    <a:cubicBezTo>
                      <a:pt x="2584" y="9610"/>
                      <a:pt x="2615" y="10082"/>
                      <a:pt x="2647" y="10649"/>
                    </a:cubicBezTo>
                    <a:cubicBezTo>
                      <a:pt x="2647" y="10839"/>
                      <a:pt x="2804" y="10965"/>
                      <a:pt x="2993" y="10965"/>
                    </a:cubicBezTo>
                    <a:lnTo>
                      <a:pt x="3056" y="10965"/>
                    </a:lnTo>
                    <a:cubicBezTo>
                      <a:pt x="3245" y="10965"/>
                      <a:pt x="3371" y="10775"/>
                      <a:pt x="3371" y="10555"/>
                    </a:cubicBezTo>
                    <a:cubicBezTo>
                      <a:pt x="3308" y="10177"/>
                      <a:pt x="3308" y="9862"/>
                      <a:pt x="3434" y="9578"/>
                    </a:cubicBezTo>
                    <a:cubicBezTo>
                      <a:pt x="3686" y="9736"/>
                      <a:pt x="3907" y="9893"/>
                      <a:pt x="4191" y="10019"/>
                    </a:cubicBezTo>
                    <a:cubicBezTo>
                      <a:pt x="4065" y="10555"/>
                      <a:pt x="4222" y="10996"/>
                      <a:pt x="4474" y="11500"/>
                    </a:cubicBezTo>
                    <a:cubicBezTo>
                      <a:pt x="4506" y="11626"/>
                      <a:pt x="4663" y="11721"/>
                      <a:pt x="4789" y="11721"/>
                    </a:cubicBezTo>
                    <a:cubicBezTo>
                      <a:pt x="4821" y="11721"/>
                      <a:pt x="4884" y="11721"/>
                      <a:pt x="4947" y="11658"/>
                    </a:cubicBezTo>
                    <a:cubicBezTo>
                      <a:pt x="5104" y="11595"/>
                      <a:pt x="5167" y="11406"/>
                      <a:pt x="5104" y="11185"/>
                    </a:cubicBezTo>
                    <a:cubicBezTo>
                      <a:pt x="4947" y="10839"/>
                      <a:pt x="4821" y="10555"/>
                      <a:pt x="4852" y="10240"/>
                    </a:cubicBezTo>
                    <a:lnTo>
                      <a:pt x="4852" y="10240"/>
                    </a:lnTo>
                    <a:cubicBezTo>
                      <a:pt x="5136" y="10334"/>
                      <a:pt x="5419" y="10366"/>
                      <a:pt x="5734" y="10397"/>
                    </a:cubicBezTo>
                    <a:cubicBezTo>
                      <a:pt x="5797" y="10965"/>
                      <a:pt x="6112" y="11311"/>
                      <a:pt x="6522" y="11721"/>
                    </a:cubicBezTo>
                    <a:cubicBezTo>
                      <a:pt x="6585" y="11784"/>
                      <a:pt x="6679" y="11815"/>
                      <a:pt x="6742" y="11815"/>
                    </a:cubicBezTo>
                    <a:cubicBezTo>
                      <a:pt x="6837" y="11815"/>
                      <a:pt x="6931" y="11784"/>
                      <a:pt x="6994" y="11721"/>
                    </a:cubicBezTo>
                    <a:cubicBezTo>
                      <a:pt x="7089" y="11595"/>
                      <a:pt x="7089" y="11343"/>
                      <a:pt x="6994" y="11248"/>
                    </a:cubicBezTo>
                    <a:cubicBezTo>
                      <a:pt x="6711" y="10965"/>
                      <a:pt x="6522" y="10712"/>
                      <a:pt x="6427" y="10397"/>
                    </a:cubicBezTo>
                    <a:cubicBezTo>
                      <a:pt x="6711" y="10366"/>
                      <a:pt x="7026" y="10334"/>
                      <a:pt x="7310" y="10240"/>
                    </a:cubicBezTo>
                    <a:cubicBezTo>
                      <a:pt x="7562" y="10775"/>
                      <a:pt x="7971" y="10965"/>
                      <a:pt x="8475" y="11185"/>
                    </a:cubicBezTo>
                    <a:cubicBezTo>
                      <a:pt x="8507" y="11248"/>
                      <a:pt x="8570" y="11248"/>
                      <a:pt x="8633" y="11248"/>
                    </a:cubicBezTo>
                    <a:cubicBezTo>
                      <a:pt x="8759" y="11248"/>
                      <a:pt x="8885" y="11154"/>
                      <a:pt x="8948" y="11028"/>
                    </a:cubicBezTo>
                    <a:cubicBezTo>
                      <a:pt x="9042" y="10870"/>
                      <a:pt x="8948" y="10649"/>
                      <a:pt x="8790" y="10555"/>
                    </a:cubicBezTo>
                    <a:cubicBezTo>
                      <a:pt x="8444" y="10397"/>
                      <a:pt x="8160" y="10240"/>
                      <a:pt x="8003" y="9988"/>
                    </a:cubicBezTo>
                    <a:cubicBezTo>
                      <a:pt x="8286" y="9862"/>
                      <a:pt x="8507" y="9704"/>
                      <a:pt x="8759" y="9547"/>
                    </a:cubicBezTo>
                    <a:cubicBezTo>
                      <a:pt x="9200" y="9925"/>
                      <a:pt x="9672" y="9988"/>
                      <a:pt x="10176" y="10051"/>
                    </a:cubicBezTo>
                    <a:lnTo>
                      <a:pt x="10208" y="10051"/>
                    </a:lnTo>
                    <a:cubicBezTo>
                      <a:pt x="10397" y="10051"/>
                      <a:pt x="10523" y="9925"/>
                      <a:pt x="10555" y="9736"/>
                    </a:cubicBezTo>
                    <a:cubicBezTo>
                      <a:pt x="10555" y="9547"/>
                      <a:pt x="10460" y="9389"/>
                      <a:pt x="10240" y="9358"/>
                    </a:cubicBezTo>
                    <a:cubicBezTo>
                      <a:pt x="9861" y="9295"/>
                      <a:pt x="9578" y="9263"/>
                      <a:pt x="9294" y="9074"/>
                    </a:cubicBezTo>
                    <a:cubicBezTo>
                      <a:pt x="9515" y="8885"/>
                      <a:pt x="9704" y="8633"/>
                      <a:pt x="9861" y="8413"/>
                    </a:cubicBezTo>
                    <a:cubicBezTo>
                      <a:pt x="10082" y="8476"/>
                      <a:pt x="10303" y="8507"/>
                      <a:pt x="10523" y="8507"/>
                    </a:cubicBezTo>
                    <a:cubicBezTo>
                      <a:pt x="10807" y="8507"/>
                      <a:pt x="11090" y="8444"/>
                      <a:pt x="11405" y="8350"/>
                    </a:cubicBezTo>
                    <a:cubicBezTo>
                      <a:pt x="11594" y="8318"/>
                      <a:pt x="11657" y="8129"/>
                      <a:pt x="11626" y="7940"/>
                    </a:cubicBezTo>
                    <a:cubicBezTo>
                      <a:pt x="11599" y="7754"/>
                      <a:pt x="11461" y="7680"/>
                      <a:pt x="11287" y="7680"/>
                    </a:cubicBezTo>
                    <a:cubicBezTo>
                      <a:pt x="11254" y="7680"/>
                      <a:pt x="11220" y="7683"/>
                      <a:pt x="11185" y="7688"/>
                    </a:cubicBezTo>
                    <a:cubicBezTo>
                      <a:pt x="10933" y="7772"/>
                      <a:pt x="10723" y="7814"/>
                      <a:pt x="10517" y="7814"/>
                    </a:cubicBezTo>
                    <a:cubicBezTo>
                      <a:pt x="10415" y="7814"/>
                      <a:pt x="10313" y="7804"/>
                      <a:pt x="10208" y="7783"/>
                    </a:cubicBezTo>
                    <a:cubicBezTo>
                      <a:pt x="10334" y="7499"/>
                      <a:pt x="10460" y="7215"/>
                      <a:pt x="10492" y="6932"/>
                    </a:cubicBezTo>
                    <a:lnTo>
                      <a:pt x="10523" y="6932"/>
                    </a:lnTo>
                    <a:cubicBezTo>
                      <a:pt x="11090" y="6932"/>
                      <a:pt x="11468" y="6711"/>
                      <a:pt x="11909" y="6396"/>
                    </a:cubicBezTo>
                    <a:cubicBezTo>
                      <a:pt x="12004" y="6333"/>
                      <a:pt x="12067" y="6144"/>
                      <a:pt x="11941" y="5987"/>
                    </a:cubicBezTo>
                    <a:cubicBezTo>
                      <a:pt x="11867" y="5895"/>
                      <a:pt x="11773" y="5846"/>
                      <a:pt x="11675" y="5846"/>
                    </a:cubicBezTo>
                    <a:cubicBezTo>
                      <a:pt x="11605" y="5846"/>
                      <a:pt x="11534" y="5871"/>
                      <a:pt x="11468" y="5924"/>
                    </a:cubicBezTo>
                    <a:cubicBezTo>
                      <a:pt x="11153" y="6144"/>
                      <a:pt x="10870" y="6302"/>
                      <a:pt x="10555" y="6302"/>
                    </a:cubicBezTo>
                    <a:lnTo>
                      <a:pt x="10555" y="5924"/>
                    </a:lnTo>
                    <a:cubicBezTo>
                      <a:pt x="10555" y="5766"/>
                      <a:pt x="10555" y="5609"/>
                      <a:pt x="10523" y="5451"/>
                    </a:cubicBezTo>
                    <a:cubicBezTo>
                      <a:pt x="11090" y="5262"/>
                      <a:pt x="11342" y="4884"/>
                      <a:pt x="11657" y="4475"/>
                    </a:cubicBezTo>
                    <a:cubicBezTo>
                      <a:pt x="11783" y="4317"/>
                      <a:pt x="11752" y="4096"/>
                      <a:pt x="11594" y="4002"/>
                    </a:cubicBezTo>
                    <a:cubicBezTo>
                      <a:pt x="11528" y="3949"/>
                      <a:pt x="11457" y="3924"/>
                      <a:pt x="11387" y="3924"/>
                    </a:cubicBezTo>
                    <a:cubicBezTo>
                      <a:pt x="11290" y="3924"/>
                      <a:pt x="11195" y="3973"/>
                      <a:pt x="11122" y="4065"/>
                    </a:cubicBezTo>
                    <a:cubicBezTo>
                      <a:pt x="10870" y="4380"/>
                      <a:pt x="10712" y="4632"/>
                      <a:pt x="10397" y="4727"/>
                    </a:cubicBezTo>
                    <a:cubicBezTo>
                      <a:pt x="10334" y="4475"/>
                      <a:pt x="10240" y="4191"/>
                      <a:pt x="10082" y="3907"/>
                    </a:cubicBezTo>
                    <a:cubicBezTo>
                      <a:pt x="10523" y="3561"/>
                      <a:pt x="10681" y="3120"/>
                      <a:pt x="10838" y="2616"/>
                    </a:cubicBezTo>
                    <a:cubicBezTo>
                      <a:pt x="10870" y="2427"/>
                      <a:pt x="10775" y="2206"/>
                      <a:pt x="10618" y="2175"/>
                    </a:cubicBezTo>
                    <a:cubicBezTo>
                      <a:pt x="10595" y="2171"/>
                      <a:pt x="10572" y="2170"/>
                      <a:pt x="10550" y="2170"/>
                    </a:cubicBezTo>
                    <a:cubicBezTo>
                      <a:pt x="10359" y="2170"/>
                      <a:pt x="10205" y="2286"/>
                      <a:pt x="10176" y="2427"/>
                    </a:cubicBezTo>
                    <a:cubicBezTo>
                      <a:pt x="10050" y="2805"/>
                      <a:pt x="9987" y="3088"/>
                      <a:pt x="9735" y="3309"/>
                    </a:cubicBezTo>
                    <a:cubicBezTo>
                      <a:pt x="9578" y="3088"/>
                      <a:pt x="9389" y="2836"/>
                      <a:pt x="9200" y="2647"/>
                    </a:cubicBezTo>
                    <a:cubicBezTo>
                      <a:pt x="9515" y="2175"/>
                      <a:pt x="9452" y="1702"/>
                      <a:pt x="9420" y="1167"/>
                    </a:cubicBezTo>
                    <a:cubicBezTo>
                      <a:pt x="9420" y="946"/>
                      <a:pt x="9231" y="851"/>
                      <a:pt x="9042" y="851"/>
                    </a:cubicBezTo>
                    <a:cubicBezTo>
                      <a:pt x="8822" y="851"/>
                      <a:pt x="8727" y="1041"/>
                      <a:pt x="8727" y="1230"/>
                    </a:cubicBezTo>
                    <a:cubicBezTo>
                      <a:pt x="8759" y="1639"/>
                      <a:pt x="8759" y="1954"/>
                      <a:pt x="8633" y="2206"/>
                    </a:cubicBezTo>
                    <a:cubicBezTo>
                      <a:pt x="8412" y="2049"/>
                      <a:pt x="8160" y="1891"/>
                      <a:pt x="7877" y="1797"/>
                    </a:cubicBezTo>
                    <a:cubicBezTo>
                      <a:pt x="8003" y="1230"/>
                      <a:pt x="7845" y="788"/>
                      <a:pt x="7625" y="284"/>
                    </a:cubicBezTo>
                    <a:cubicBezTo>
                      <a:pt x="7554" y="168"/>
                      <a:pt x="7432" y="103"/>
                      <a:pt x="7297" y="103"/>
                    </a:cubicBezTo>
                    <a:cubicBezTo>
                      <a:pt x="7250" y="103"/>
                      <a:pt x="7201" y="111"/>
                      <a:pt x="7152" y="127"/>
                    </a:cubicBezTo>
                    <a:cubicBezTo>
                      <a:pt x="6994" y="221"/>
                      <a:pt x="6900" y="410"/>
                      <a:pt x="6994" y="599"/>
                    </a:cubicBezTo>
                    <a:cubicBezTo>
                      <a:pt x="7152" y="946"/>
                      <a:pt x="7247" y="1230"/>
                      <a:pt x="7215" y="1545"/>
                    </a:cubicBezTo>
                    <a:cubicBezTo>
                      <a:pt x="6931" y="1482"/>
                      <a:pt x="6679" y="1419"/>
                      <a:pt x="6364" y="1387"/>
                    </a:cubicBezTo>
                    <a:cubicBezTo>
                      <a:pt x="6270" y="851"/>
                      <a:pt x="5955" y="473"/>
                      <a:pt x="5577" y="95"/>
                    </a:cubicBezTo>
                    <a:cubicBezTo>
                      <a:pt x="5514" y="32"/>
                      <a:pt x="5419" y="1"/>
                      <a:pt x="5329" y="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86210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/>
      <p:bldP spid="30" grpId="0"/>
      <p:bldP spid="3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5D718E20-E4CF-4062-A480-6B4EDF76FF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21446" y="0"/>
            <a:ext cx="12213447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06273D2-160B-4F86-B9DC-728D46D161FD}"/>
              </a:ext>
            </a:extLst>
          </p:cNvPr>
          <p:cNvSpPr/>
          <p:nvPr/>
        </p:nvSpPr>
        <p:spPr>
          <a:xfrm>
            <a:off x="-21446" y="0"/>
            <a:ext cx="12234892" cy="6877302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61">
              <a:buClr>
                <a:srgbClr val="000000"/>
              </a:buClr>
              <a:defRPr/>
            </a:pPr>
            <a:endParaRPr lang="en-US" sz="1400" kern="0" dirty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4" name="Frame 3">
            <a:extLst>
              <a:ext uri="{FF2B5EF4-FFF2-40B4-BE49-F238E27FC236}">
                <a16:creationId xmlns:a16="http://schemas.microsoft.com/office/drawing/2014/main" id="{EC36A735-75F0-40F3-9B5F-C32812DFF909}"/>
              </a:ext>
            </a:extLst>
          </p:cNvPr>
          <p:cNvSpPr/>
          <p:nvPr/>
        </p:nvSpPr>
        <p:spPr>
          <a:xfrm>
            <a:off x="1001487" y="445608"/>
            <a:ext cx="10189028" cy="5503791"/>
          </a:xfrm>
          <a:prstGeom prst="frame">
            <a:avLst>
              <a:gd name="adj1" fmla="val 2022"/>
            </a:avLst>
          </a:prstGeom>
          <a:solidFill>
            <a:srgbClr val="115BB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61">
              <a:buClr>
                <a:srgbClr val="000000"/>
              </a:buClr>
              <a:defRPr/>
            </a:pPr>
            <a:endParaRPr lang="en-US" sz="1400" kern="0" dirty="0">
              <a:solidFill>
                <a:prstClr val="black"/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7E90D2A-7840-4158-89D9-1B680EA6C7F9}"/>
              </a:ext>
            </a:extLst>
          </p:cNvPr>
          <p:cNvSpPr txBox="1"/>
          <p:nvPr/>
        </p:nvSpPr>
        <p:spPr>
          <a:xfrm>
            <a:off x="3054349" y="2709582"/>
            <a:ext cx="6083300" cy="90287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1219261">
              <a:buClr>
                <a:srgbClr val="000000"/>
              </a:buClr>
              <a:defRPr/>
            </a:pPr>
            <a:r>
              <a:rPr lang="en-US" sz="5867" b="1" kern="0" dirty="0">
                <a:solidFill>
                  <a:srgbClr val="0A2C77"/>
                </a:solidFill>
                <a:latin typeface="Poppins" panose="00000500000000000000" pitchFamily="2" charset="0"/>
                <a:ea typeface="Segoe UI" panose="020B0502040204020203" pitchFamily="34" charset="0"/>
                <a:cs typeface="Poppins" panose="00000500000000000000" pitchFamily="2" charset="0"/>
                <a:sym typeface="Arial"/>
              </a:rPr>
              <a:t>TERIMA KASIH</a:t>
            </a:r>
          </a:p>
        </p:txBody>
      </p:sp>
      <p:sp>
        <p:nvSpPr>
          <p:cNvPr id="2" name="Diamond 1">
            <a:extLst>
              <a:ext uri="{FF2B5EF4-FFF2-40B4-BE49-F238E27FC236}">
                <a16:creationId xmlns:a16="http://schemas.microsoft.com/office/drawing/2014/main" id="{162DA865-12E2-49D3-985E-8C3EBB3CE562}"/>
              </a:ext>
            </a:extLst>
          </p:cNvPr>
          <p:cNvSpPr/>
          <p:nvPr/>
        </p:nvSpPr>
        <p:spPr>
          <a:xfrm>
            <a:off x="1469571" y="-1197430"/>
            <a:ext cx="9252859" cy="9252859"/>
          </a:xfrm>
          <a:prstGeom prst="diamond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61">
              <a:buClr>
                <a:srgbClr val="000000"/>
              </a:buClr>
              <a:defRPr/>
            </a:pPr>
            <a:endParaRPr lang="en-US" sz="1400" kern="0">
              <a:solidFill>
                <a:prstClr val="white"/>
              </a:solidFill>
              <a:latin typeface="Calibri" panose="020F0502020204030204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C87C8F-62B2-E5E4-F9C5-B4E032620C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2076" y="1163252"/>
            <a:ext cx="1987845" cy="10601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846326B-8480-DEF4-8A03-CED8BB8053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8536" y="5999546"/>
            <a:ext cx="7062681" cy="8777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4C9AF8D-6389-D4DA-3222-386AA88F22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07" y="6049287"/>
            <a:ext cx="1121134" cy="77742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908928F-6922-5C16-0609-7D7631AFE9B4}"/>
              </a:ext>
            </a:extLst>
          </p:cNvPr>
          <p:cNvSpPr txBox="1"/>
          <p:nvPr/>
        </p:nvSpPr>
        <p:spPr>
          <a:xfrm>
            <a:off x="3257880" y="4375140"/>
            <a:ext cx="21981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dirty="0"/>
              <a:t>@lamkependidikan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C4EB0B-3E62-1134-01FA-028BCEEE13D7}"/>
              </a:ext>
            </a:extLst>
          </p:cNvPr>
          <p:cNvSpPr txBox="1"/>
          <p:nvPr/>
        </p:nvSpPr>
        <p:spPr>
          <a:xfrm>
            <a:off x="5696240" y="4387128"/>
            <a:ext cx="13303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d-ID" dirty="0"/>
              <a:t>l</a:t>
            </a:r>
            <a:r>
              <a:rPr lang="en-ID" dirty="0"/>
              <a:t>amdik.or.id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9597FD5-6AC6-BA57-B9C4-9B480F38B6FD}"/>
              </a:ext>
            </a:extLst>
          </p:cNvPr>
          <p:cNvSpPr txBox="1"/>
          <p:nvPr/>
        </p:nvSpPr>
        <p:spPr>
          <a:xfrm>
            <a:off x="7557047" y="4405917"/>
            <a:ext cx="21981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</a:t>
            </a:r>
            <a:r>
              <a:rPr lang="id-ID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AMDIK </a:t>
            </a:r>
            <a:r>
              <a:rPr lang="en-ID" sz="1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Official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C2D190B-A33A-266F-D592-02EB68A4DD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483" y="4413501"/>
            <a:ext cx="292608" cy="2926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CE61FC1-BFD9-0136-9CE6-63256E14F7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364" y="4451571"/>
            <a:ext cx="357836" cy="24769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EDBFFD9-8320-99D6-1E68-4AFB787278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791" y="4380505"/>
            <a:ext cx="382578" cy="382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033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7569CC4-CF5A-AF44-FA09-5CB9D3D2DDBB}"/>
              </a:ext>
            </a:extLst>
          </p:cNvPr>
          <p:cNvSpPr txBox="1"/>
          <p:nvPr/>
        </p:nvSpPr>
        <p:spPr>
          <a:xfrm>
            <a:off x="3091368" y="456592"/>
            <a:ext cx="61084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d-ID" sz="3600" b="1" dirty="0">
                <a:latin typeface="Poppins" panose="00000500000000000000" pitchFamily="2" charset="0"/>
                <a:cs typeface="Poppins" panose="00000500000000000000" pitchFamily="2" charset="0"/>
              </a:rPr>
              <a:t>DKPS</a:t>
            </a:r>
            <a:endParaRPr lang="en-ID" sz="36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0" name="Google Shape;336;p19">
            <a:extLst>
              <a:ext uri="{FF2B5EF4-FFF2-40B4-BE49-F238E27FC236}">
                <a16:creationId xmlns:a16="http://schemas.microsoft.com/office/drawing/2014/main" id="{E0D8FE8D-938E-2626-5522-9778D271461B}"/>
              </a:ext>
            </a:extLst>
          </p:cNvPr>
          <p:cNvSpPr/>
          <p:nvPr/>
        </p:nvSpPr>
        <p:spPr>
          <a:xfrm>
            <a:off x="6846642" y="3668530"/>
            <a:ext cx="58563" cy="2901"/>
          </a:xfrm>
          <a:custGeom>
            <a:avLst/>
            <a:gdLst/>
            <a:ahLst/>
            <a:cxnLst/>
            <a:rect l="l" t="t" r="r" b="b"/>
            <a:pathLst>
              <a:path w="323" h="16" extrusionOk="0">
                <a:moveTo>
                  <a:pt x="0" y="1"/>
                </a:moveTo>
                <a:cubicBezTo>
                  <a:pt x="189" y="16"/>
                  <a:pt x="322" y="1"/>
                  <a:pt x="322" y="1"/>
                </a:cubicBezTo>
                <a:lnTo>
                  <a:pt x="322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2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1" name="Google Shape;337;p19">
            <a:extLst>
              <a:ext uri="{FF2B5EF4-FFF2-40B4-BE49-F238E27FC236}">
                <a16:creationId xmlns:a16="http://schemas.microsoft.com/office/drawing/2014/main" id="{27C01337-E47A-0BAC-D472-7AF8262BDD50}"/>
              </a:ext>
            </a:extLst>
          </p:cNvPr>
          <p:cNvSpPr/>
          <p:nvPr/>
        </p:nvSpPr>
        <p:spPr>
          <a:xfrm>
            <a:off x="2782633" y="3668530"/>
            <a:ext cx="58744" cy="1451"/>
          </a:xfrm>
          <a:custGeom>
            <a:avLst/>
            <a:gdLst/>
            <a:ahLst/>
            <a:cxnLst/>
            <a:rect l="l" t="t" r="r" b="b"/>
            <a:pathLst>
              <a:path w="324" h="8" extrusionOk="0">
                <a:moveTo>
                  <a:pt x="1" y="1"/>
                </a:moveTo>
                <a:cubicBezTo>
                  <a:pt x="66" y="6"/>
                  <a:pt x="123" y="7"/>
                  <a:pt x="171" y="7"/>
                </a:cubicBezTo>
                <a:cubicBezTo>
                  <a:pt x="266" y="7"/>
                  <a:pt x="323" y="1"/>
                  <a:pt x="32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2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2" name="Google Shape;338;p19">
            <a:extLst>
              <a:ext uri="{FF2B5EF4-FFF2-40B4-BE49-F238E27FC236}">
                <a16:creationId xmlns:a16="http://schemas.microsoft.com/office/drawing/2014/main" id="{E7B53EA0-F5F4-6C02-A99C-20D61184EE3A}"/>
              </a:ext>
            </a:extLst>
          </p:cNvPr>
          <p:cNvSpPr/>
          <p:nvPr/>
        </p:nvSpPr>
        <p:spPr>
          <a:xfrm>
            <a:off x="6846642" y="3668530"/>
            <a:ext cx="58563" cy="1451"/>
          </a:xfrm>
          <a:custGeom>
            <a:avLst/>
            <a:gdLst/>
            <a:ahLst/>
            <a:cxnLst/>
            <a:rect l="l" t="t" r="r" b="b"/>
            <a:pathLst>
              <a:path w="323" h="8" extrusionOk="0">
                <a:moveTo>
                  <a:pt x="0" y="1"/>
                </a:moveTo>
                <a:cubicBezTo>
                  <a:pt x="63" y="6"/>
                  <a:pt x="120" y="7"/>
                  <a:pt x="168" y="7"/>
                </a:cubicBezTo>
                <a:cubicBezTo>
                  <a:pt x="263" y="7"/>
                  <a:pt x="322" y="1"/>
                  <a:pt x="32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2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3" name="Google Shape;339;p19">
            <a:extLst>
              <a:ext uri="{FF2B5EF4-FFF2-40B4-BE49-F238E27FC236}">
                <a16:creationId xmlns:a16="http://schemas.microsoft.com/office/drawing/2014/main" id="{E8853AE0-7F25-DA76-3DAB-F910EDC0B4DE}"/>
              </a:ext>
            </a:extLst>
          </p:cNvPr>
          <p:cNvSpPr/>
          <p:nvPr/>
        </p:nvSpPr>
        <p:spPr>
          <a:xfrm>
            <a:off x="6136461" y="3668530"/>
            <a:ext cx="57656" cy="2901"/>
          </a:xfrm>
          <a:custGeom>
            <a:avLst/>
            <a:gdLst/>
            <a:ahLst/>
            <a:cxnLst/>
            <a:rect l="l" t="t" r="r" b="b"/>
            <a:pathLst>
              <a:path w="318" h="16" extrusionOk="0">
                <a:moveTo>
                  <a:pt x="1" y="1"/>
                </a:moveTo>
                <a:cubicBezTo>
                  <a:pt x="1" y="1"/>
                  <a:pt x="129" y="16"/>
                  <a:pt x="318" y="1"/>
                </a:cubicBezTo>
                <a:lnTo>
                  <a:pt x="31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2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4" name="Google Shape;340;p19">
            <a:extLst>
              <a:ext uri="{FF2B5EF4-FFF2-40B4-BE49-F238E27FC236}">
                <a16:creationId xmlns:a16="http://schemas.microsoft.com/office/drawing/2014/main" id="{C22F9B1E-ECF6-1419-C4BC-82EB6F00511F}"/>
              </a:ext>
            </a:extLst>
          </p:cNvPr>
          <p:cNvSpPr/>
          <p:nvPr/>
        </p:nvSpPr>
        <p:spPr>
          <a:xfrm>
            <a:off x="6136461" y="3668530"/>
            <a:ext cx="57656" cy="1451"/>
          </a:xfrm>
          <a:custGeom>
            <a:avLst/>
            <a:gdLst/>
            <a:ahLst/>
            <a:cxnLst/>
            <a:rect l="l" t="t" r="r" b="b"/>
            <a:pathLst>
              <a:path w="318" h="8" extrusionOk="0">
                <a:moveTo>
                  <a:pt x="1" y="1"/>
                </a:moveTo>
                <a:cubicBezTo>
                  <a:pt x="1" y="1"/>
                  <a:pt x="58" y="7"/>
                  <a:pt x="151" y="7"/>
                </a:cubicBezTo>
                <a:cubicBezTo>
                  <a:pt x="198" y="7"/>
                  <a:pt x="255" y="6"/>
                  <a:pt x="31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2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7" name="Google Shape;343;p19">
            <a:extLst>
              <a:ext uri="{FF2B5EF4-FFF2-40B4-BE49-F238E27FC236}">
                <a16:creationId xmlns:a16="http://schemas.microsoft.com/office/drawing/2014/main" id="{95B523D2-7B7A-13A3-8641-5A2802141270}"/>
              </a:ext>
            </a:extLst>
          </p:cNvPr>
          <p:cNvGrpSpPr/>
          <p:nvPr/>
        </p:nvGrpSpPr>
        <p:grpSpPr>
          <a:xfrm>
            <a:off x="4274496" y="4526474"/>
            <a:ext cx="562569" cy="559161"/>
            <a:chOff x="-6689825" y="3992050"/>
            <a:chExt cx="293025" cy="291250"/>
          </a:xfrm>
          <a:solidFill>
            <a:srgbClr val="0B3081"/>
          </a:solidFill>
        </p:grpSpPr>
        <p:sp>
          <p:nvSpPr>
            <p:cNvPr id="18" name="Google Shape;344;p19">
              <a:extLst>
                <a:ext uri="{FF2B5EF4-FFF2-40B4-BE49-F238E27FC236}">
                  <a16:creationId xmlns:a16="http://schemas.microsoft.com/office/drawing/2014/main" id="{A8253E41-E236-FA04-2FE9-E443B1A291AF}"/>
                </a:ext>
              </a:extLst>
            </p:cNvPr>
            <p:cNvSpPr/>
            <p:nvPr/>
          </p:nvSpPr>
          <p:spPr>
            <a:xfrm>
              <a:off x="-6547275" y="3992050"/>
              <a:ext cx="30750" cy="65400"/>
            </a:xfrm>
            <a:custGeom>
              <a:avLst/>
              <a:gdLst/>
              <a:ahLst/>
              <a:cxnLst/>
              <a:rect l="l" t="t" r="r" b="b"/>
              <a:pathLst>
                <a:path w="1230" h="2616" extrusionOk="0">
                  <a:moveTo>
                    <a:pt x="1229" y="1"/>
                  </a:moveTo>
                  <a:cubicBezTo>
                    <a:pt x="757" y="379"/>
                    <a:pt x="284" y="1355"/>
                    <a:pt x="1" y="2616"/>
                  </a:cubicBezTo>
                  <a:lnTo>
                    <a:pt x="1229" y="2616"/>
                  </a:lnTo>
                  <a:lnTo>
                    <a:pt x="122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2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345;p19">
              <a:extLst>
                <a:ext uri="{FF2B5EF4-FFF2-40B4-BE49-F238E27FC236}">
                  <a16:creationId xmlns:a16="http://schemas.microsoft.com/office/drawing/2014/main" id="{A027A34C-9DEB-357F-313D-27A0344B5700}"/>
                </a:ext>
              </a:extLst>
            </p:cNvPr>
            <p:cNvSpPr/>
            <p:nvPr/>
          </p:nvSpPr>
          <p:spPr>
            <a:xfrm>
              <a:off x="-6547275" y="4143275"/>
              <a:ext cx="30750" cy="64600"/>
            </a:xfrm>
            <a:custGeom>
              <a:avLst/>
              <a:gdLst/>
              <a:ahLst/>
              <a:cxnLst/>
              <a:rect l="l" t="t" r="r" b="b"/>
              <a:pathLst>
                <a:path w="1230" h="2584" extrusionOk="0">
                  <a:moveTo>
                    <a:pt x="1" y="1"/>
                  </a:moveTo>
                  <a:cubicBezTo>
                    <a:pt x="284" y="1261"/>
                    <a:pt x="757" y="2237"/>
                    <a:pt x="1229" y="2584"/>
                  </a:cubicBezTo>
                  <a:lnTo>
                    <a:pt x="122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2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346;p19">
              <a:extLst>
                <a:ext uri="{FF2B5EF4-FFF2-40B4-BE49-F238E27FC236}">
                  <a16:creationId xmlns:a16="http://schemas.microsoft.com/office/drawing/2014/main" id="{282AF63A-F61B-3AC9-0A5A-87FE0A286DEC}"/>
                </a:ext>
              </a:extLst>
            </p:cNvPr>
            <p:cNvSpPr/>
            <p:nvPr/>
          </p:nvSpPr>
          <p:spPr>
            <a:xfrm>
              <a:off x="-6551200" y="4073975"/>
              <a:ext cx="34675" cy="51200"/>
            </a:xfrm>
            <a:custGeom>
              <a:avLst/>
              <a:gdLst/>
              <a:ahLst/>
              <a:cxnLst/>
              <a:rect l="l" t="t" r="r" b="b"/>
              <a:pathLst>
                <a:path w="1387" h="2048" extrusionOk="0">
                  <a:moveTo>
                    <a:pt x="63" y="0"/>
                  </a:moveTo>
                  <a:cubicBezTo>
                    <a:pt x="0" y="725"/>
                    <a:pt x="0" y="1355"/>
                    <a:pt x="63" y="2048"/>
                  </a:cubicBezTo>
                  <a:lnTo>
                    <a:pt x="1386" y="2048"/>
                  </a:lnTo>
                  <a:lnTo>
                    <a:pt x="13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2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347;p19">
              <a:extLst>
                <a:ext uri="{FF2B5EF4-FFF2-40B4-BE49-F238E27FC236}">
                  <a16:creationId xmlns:a16="http://schemas.microsoft.com/office/drawing/2014/main" id="{2D0EEBBA-5A97-5085-6056-36445A7E261B}"/>
                </a:ext>
              </a:extLst>
            </p:cNvPr>
            <p:cNvSpPr/>
            <p:nvPr/>
          </p:nvSpPr>
          <p:spPr>
            <a:xfrm>
              <a:off x="-6475600" y="3994425"/>
              <a:ext cx="70125" cy="63025"/>
            </a:xfrm>
            <a:custGeom>
              <a:avLst/>
              <a:gdLst/>
              <a:ahLst/>
              <a:cxnLst/>
              <a:rect l="l" t="t" r="r" b="b"/>
              <a:pathLst>
                <a:path w="2805" h="2521" extrusionOk="0">
                  <a:moveTo>
                    <a:pt x="1" y="0"/>
                  </a:moveTo>
                  <a:cubicBezTo>
                    <a:pt x="442" y="630"/>
                    <a:pt x="757" y="1512"/>
                    <a:pt x="946" y="2521"/>
                  </a:cubicBezTo>
                  <a:lnTo>
                    <a:pt x="2805" y="2521"/>
                  </a:lnTo>
                  <a:cubicBezTo>
                    <a:pt x="2301" y="1292"/>
                    <a:pt x="1261" y="347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2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348;p19">
              <a:extLst>
                <a:ext uri="{FF2B5EF4-FFF2-40B4-BE49-F238E27FC236}">
                  <a16:creationId xmlns:a16="http://schemas.microsoft.com/office/drawing/2014/main" id="{9801DD64-7F50-BB6F-4DE1-27B476BF6347}"/>
                </a:ext>
              </a:extLst>
            </p:cNvPr>
            <p:cNvSpPr/>
            <p:nvPr/>
          </p:nvSpPr>
          <p:spPr>
            <a:xfrm>
              <a:off x="-6449600" y="4073975"/>
              <a:ext cx="52800" cy="51200"/>
            </a:xfrm>
            <a:custGeom>
              <a:avLst/>
              <a:gdLst/>
              <a:ahLst/>
              <a:cxnLst/>
              <a:rect l="l" t="t" r="r" b="b"/>
              <a:pathLst>
                <a:path w="2112" h="2048" extrusionOk="0">
                  <a:moveTo>
                    <a:pt x="0" y="0"/>
                  </a:moveTo>
                  <a:cubicBezTo>
                    <a:pt x="63" y="725"/>
                    <a:pt x="63" y="1355"/>
                    <a:pt x="0" y="2048"/>
                  </a:cubicBezTo>
                  <a:lnTo>
                    <a:pt x="1954" y="2048"/>
                  </a:lnTo>
                  <a:cubicBezTo>
                    <a:pt x="2048" y="1733"/>
                    <a:pt x="2080" y="1386"/>
                    <a:pt x="2080" y="1040"/>
                  </a:cubicBezTo>
                  <a:cubicBezTo>
                    <a:pt x="2111" y="662"/>
                    <a:pt x="2048" y="347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2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349;p19">
              <a:extLst>
                <a:ext uri="{FF2B5EF4-FFF2-40B4-BE49-F238E27FC236}">
                  <a16:creationId xmlns:a16="http://schemas.microsoft.com/office/drawing/2014/main" id="{91EB0A5A-A287-2009-37BC-D3402966FF71}"/>
                </a:ext>
              </a:extLst>
            </p:cNvPr>
            <p:cNvSpPr/>
            <p:nvPr/>
          </p:nvSpPr>
          <p:spPr>
            <a:xfrm>
              <a:off x="-6500000" y="3992050"/>
              <a:ext cx="30725" cy="65400"/>
            </a:xfrm>
            <a:custGeom>
              <a:avLst/>
              <a:gdLst/>
              <a:ahLst/>
              <a:cxnLst/>
              <a:rect l="l" t="t" r="r" b="b"/>
              <a:pathLst>
                <a:path w="1229" h="2616" extrusionOk="0">
                  <a:moveTo>
                    <a:pt x="0" y="1"/>
                  </a:moveTo>
                  <a:lnTo>
                    <a:pt x="0" y="2616"/>
                  </a:lnTo>
                  <a:lnTo>
                    <a:pt x="1229" y="2616"/>
                  </a:lnTo>
                  <a:cubicBezTo>
                    <a:pt x="977" y="1355"/>
                    <a:pt x="473" y="379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2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4" name="Google Shape;350;p19">
              <a:extLst>
                <a:ext uri="{FF2B5EF4-FFF2-40B4-BE49-F238E27FC236}">
                  <a16:creationId xmlns:a16="http://schemas.microsoft.com/office/drawing/2014/main" id="{28ED23E7-A38A-FBC9-A051-A3161758E11C}"/>
                </a:ext>
              </a:extLst>
            </p:cNvPr>
            <p:cNvSpPr/>
            <p:nvPr/>
          </p:nvSpPr>
          <p:spPr>
            <a:xfrm>
              <a:off x="-6500000" y="4143275"/>
              <a:ext cx="30725" cy="64600"/>
            </a:xfrm>
            <a:custGeom>
              <a:avLst/>
              <a:gdLst/>
              <a:ahLst/>
              <a:cxnLst/>
              <a:rect l="l" t="t" r="r" b="b"/>
              <a:pathLst>
                <a:path w="1229" h="2584" extrusionOk="0">
                  <a:moveTo>
                    <a:pt x="0" y="1"/>
                  </a:moveTo>
                  <a:lnTo>
                    <a:pt x="0" y="2584"/>
                  </a:lnTo>
                  <a:cubicBezTo>
                    <a:pt x="473" y="2237"/>
                    <a:pt x="945" y="126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2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351;p19">
              <a:extLst>
                <a:ext uri="{FF2B5EF4-FFF2-40B4-BE49-F238E27FC236}">
                  <a16:creationId xmlns:a16="http://schemas.microsoft.com/office/drawing/2014/main" id="{881F5644-346C-0CC6-E8CF-F60412B6DD7B}"/>
                </a:ext>
              </a:extLst>
            </p:cNvPr>
            <p:cNvSpPr/>
            <p:nvPr/>
          </p:nvSpPr>
          <p:spPr>
            <a:xfrm>
              <a:off x="-6689825" y="4141700"/>
              <a:ext cx="149675" cy="141600"/>
            </a:xfrm>
            <a:custGeom>
              <a:avLst/>
              <a:gdLst/>
              <a:ahLst/>
              <a:cxnLst/>
              <a:rect l="l" t="t" r="r" b="b"/>
              <a:pathLst>
                <a:path w="5987" h="5664" extrusionOk="0">
                  <a:moveTo>
                    <a:pt x="3182" y="1"/>
                  </a:moveTo>
                  <a:cubicBezTo>
                    <a:pt x="3371" y="442"/>
                    <a:pt x="3623" y="851"/>
                    <a:pt x="3938" y="1198"/>
                  </a:cubicBezTo>
                  <a:lnTo>
                    <a:pt x="3088" y="2017"/>
                  </a:lnTo>
                  <a:cubicBezTo>
                    <a:pt x="2946" y="1946"/>
                    <a:pt x="2791" y="1911"/>
                    <a:pt x="2638" y="1911"/>
                  </a:cubicBezTo>
                  <a:cubicBezTo>
                    <a:pt x="2382" y="1911"/>
                    <a:pt x="2131" y="2009"/>
                    <a:pt x="1954" y="2206"/>
                  </a:cubicBezTo>
                  <a:lnTo>
                    <a:pt x="378" y="3907"/>
                  </a:lnTo>
                  <a:cubicBezTo>
                    <a:pt x="0" y="4317"/>
                    <a:pt x="0" y="4978"/>
                    <a:pt x="378" y="5356"/>
                  </a:cubicBezTo>
                  <a:cubicBezTo>
                    <a:pt x="583" y="5561"/>
                    <a:pt x="851" y="5664"/>
                    <a:pt x="1115" y="5664"/>
                  </a:cubicBezTo>
                  <a:cubicBezTo>
                    <a:pt x="1379" y="5664"/>
                    <a:pt x="1639" y="5561"/>
                    <a:pt x="1828" y="5356"/>
                  </a:cubicBezTo>
                  <a:lnTo>
                    <a:pt x="3403" y="3687"/>
                  </a:lnTo>
                  <a:cubicBezTo>
                    <a:pt x="3718" y="3372"/>
                    <a:pt x="3781" y="2899"/>
                    <a:pt x="3623" y="2521"/>
                  </a:cubicBezTo>
                  <a:lnTo>
                    <a:pt x="4443" y="1702"/>
                  </a:lnTo>
                  <a:cubicBezTo>
                    <a:pt x="4821" y="2111"/>
                    <a:pt x="5388" y="2426"/>
                    <a:pt x="5986" y="2584"/>
                  </a:cubicBezTo>
                  <a:cubicBezTo>
                    <a:pt x="5545" y="1954"/>
                    <a:pt x="5230" y="1040"/>
                    <a:pt x="50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2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352;p19">
              <a:extLst>
                <a:ext uri="{FF2B5EF4-FFF2-40B4-BE49-F238E27FC236}">
                  <a16:creationId xmlns:a16="http://schemas.microsoft.com/office/drawing/2014/main" id="{F3D1AF1B-C0B8-DF3A-789A-1EAAC17AA3C1}"/>
                </a:ext>
              </a:extLst>
            </p:cNvPr>
            <p:cNvSpPr/>
            <p:nvPr/>
          </p:nvSpPr>
          <p:spPr>
            <a:xfrm>
              <a:off x="-6475600" y="4141700"/>
              <a:ext cx="70125" cy="64600"/>
            </a:xfrm>
            <a:custGeom>
              <a:avLst/>
              <a:gdLst/>
              <a:ahLst/>
              <a:cxnLst/>
              <a:rect l="l" t="t" r="r" b="b"/>
              <a:pathLst>
                <a:path w="2805" h="2584" extrusionOk="0">
                  <a:moveTo>
                    <a:pt x="946" y="1"/>
                  </a:moveTo>
                  <a:cubicBezTo>
                    <a:pt x="757" y="1040"/>
                    <a:pt x="442" y="1954"/>
                    <a:pt x="1" y="2584"/>
                  </a:cubicBezTo>
                  <a:cubicBezTo>
                    <a:pt x="1261" y="2174"/>
                    <a:pt x="2301" y="1229"/>
                    <a:pt x="28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2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353;p19">
              <a:extLst>
                <a:ext uri="{FF2B5EF4-FFF2-40B4-BE49-F238E27FC236}">
                  <a16:creationId xmlns:a16="http://schemas.microsoft.com/office/drawing/2014/main" id="{86C4FBDB-139C-A0E3-3D0B-3F41486CAA44}"/>
                </a:ext>
              </a:extLst>
            </p:cNvPr>
            <p:cNvSpPr/>
            <p:nvPr/>
          </p:nvSpPr>
          <p:spPr>
            <a:xfrm>
              <a:off x="-6618950" y="4073975"/>
              <a:ext cx="52025" cy="51200"/>
            </a:xfrm>
            <a:custGeom>
              <a:avLst/>
              <a:gdLst/>
              <a:ahLst/>
              <a:cxnLst/>
              <a:rect l="l" t="t" r="r" b="b"/>
              <a:pathLst>
                <a:path w="2081" h="2048" extrusionOk="0">
                  <a:moveTo>
                    <a:pt x="95" y="0"/>
                  </a:moveTo>
                  <a:cubicBezTo>
                    <a:pt x="32" y="315"/>
                    <a:pt x="1" y="662"/>
                    <a:pt x="1" y="1040"/>
                  </a:cubicBezTo>
                  <a:cubicBezTo>
                    <a:pt x="1" y="1386"/>
                    <a:pt x="32" y="1733"/>
                    <a:pt x="95" y="2048"/>
                  </a:cubicBezTo>
                  <a:lnTo>
                    <a:pt x="2080" y="2048"/>
                  </a:lnTo>
                  <a:cubicBezTo>
                    <a:pt x="1986" y="1355"/>
                    <a:pt x="1986" y="725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2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354;p19">
              <a:extLst>
                <a:ext uri="{FF2B5EF4-FFF2-40B4-BE49-F238E27FC236}">
                  <a16:creationId xmlns:a16="http://schemas.microsoft.com/office/drawing/2014/main" id="{40F393D7-925B-FC88-D616-FCA441DE427D}"/>
                </a:ext>
              </a:extLst>
            </p:cNvPr>
            <p:cNvSpPr/>
            <p:nvPr/>
          </p:nvSpPr>
          <p:spPr>
            <a:xfrm>
              <a:off x="-6610275" y="3992850"/>
              <a:ext cx="70125" cy="63025"/>
            </a:xfrm>
            <a:custGeom>
              <a:avLst/>
              <a:gdLst/>
              <a:ahLst/>
              <a:cxnLst/>
              <a:rect l="l" t="t" r="r" b="b"/>
              <a:pathLst>
                <a:path w="2805" h="2521" extrusionOk="0">
                  <a:moveTo>
                    <a:pt x="2804" y="0"/>
                  </a:moveTo>
                  <a:lnTo>
                    <a:pt x="2804" y="0"/>
                  </a:lnTo>
                  <a:cubicBezTo>
                    <a:pt x="1544" y="410"/>
                    <a:pt x="504" y="1355"/>
                    <a:pt x="0" y="2521"/>
                  </a:cubicBezTo>
                  <a:lnTo>
                    <a:pt x="1859" y="2521"/>
                  </a:lnTo>
                  <a:cubicBezTo>
                    <a:pt x="2017" y="1575"/>
                    <a:pt x="2363" y="693"/>
                    <a:pt x="28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2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355;p19">
              <a:extLst>
                <a:ext uri="{FF2B5EF4-FFF2-40B4-BE49-F238E27FC236}">
                  <a16:creationId xmlns:a16="http://schemas.microsoft.com/office/drawing/2014/main" id="{0F33F0B3-34FE-E0E7-EADF-D3DB2CA03408}"/>
                </a:ext>
              </a:extLst>
            </p:cNvPr>
            <p:cNvSpPr/>
            <p:nvPr/>
          </p:nvSpPr>
          <p:spPr>
            <a:xfrm>
              <a:off x="-6500000" y="4073975"/>
              <a:ext cx="35450" cy="51200"/>
            </a:xfrm>
            <a:custGeom>
              <a:avLst/>
              <a:gdLst/>
              <a:ahLst/>
              <a:cxnLst/>
              <a:rect l="l" t="t" r="r" b="b"/>
              <a:pathLst>
                <a:path w="1418" h="2048" extrusionOk="0">
                  <a:moveTo>
                    <a:pt x="0" y="0"/>
                  </a:moveTo>
                  <a:lnTo>
                    <a:pt x="0" y="2048"/>
                  </a:lnTo>
                  <a:lnTo>
                    <a:pt x="1292" y="2048"/>
                  </a:lnTo>
                  <a:cubicBezTo>
                    <a:pt x="1418" y="1355"/>
                    <a:pt x="1418" y="725"/>
                    <a:pt x="12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2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4" name="Google Shape;360;p19">
            <a:extLst>
              <a:ext uri="{FF2B5EF4-FFF2-40B4-BE49-F238E27FC236}">
                <a16:creationId xmlns:a16="http://schemas.microsoft.com/office/drawing/2014/main" id="{9B136BBD-E3C3-E2F8-7E29-C942E1846FD2}"/>
              </a:ext>
            </a:extLst>
          </p:cNvPr>
          <p:cNvGrpSpPr/>
          <p:nvPr/>
        </p:nvGrpSpPr>
        <p:grpSpPr>
          <a:xfrm>
            <a:off x="2172590" y="2289917"/>
            <a:ext cx="568616" cy="557817"/>
            <a:chOff x="-1183550" y="3586525"/>
            <a:chExt cx="296175" cy="290550"/>
          </a:xfrm>
          <a:solidFill>
            <a:srgbClr val="FFBB24"/>
          </a:solidFill>
        </p:grpSpPr>
        <p:sp>
          <p:nvSpPr>
            <p:cNvPr id="35" name="Google Shape;361;p19">
              <a:extLst>
                <a:ext uri="{FF2B5EF4-FFF2-40B4-BE49-F238E27FC236}">
                  <a16:creationId xmlns:a16="http://schemas.microsoft.com/office/drawing/2014/main" id="{46D62E6E-93E7-F902-0F32-BCB0D6C5E9B8}"/>
                </a:ext>
              </a:extLst>
            </p:cNvPr>
            <p:cNvSpPr/>
            <p:nvPr/>
          </p:nvSpPr>
          <p:spPr>
            <a:xfrm>
              <a:off x="-927575" y="3671500"/>
              <a:ext cx="40200" cy="16575"/>
            </a:xfrm>
            <a:custGeom>
              <a:avLst/>
              <a:gdLst/>
              <a:ahLst/>
              <a:cxnLst/>
              <a:rect l="l" t="t" r="r" b="b"/>
              <a:pathLst>
                <a:path w="1608" h="663" extrusionOk="0">
                  <a:moveTo>
                    <a:pt x="473" y="0"/>
                  </a:moveTo>
                  <a:cubicBezTo>
                    <a:pt x="32" y="0"/>
                    <a:pt x="1" y="662"/>
                    <a:pt x="473" y="662"/>
                  </a:cubicBezTo>
                  <a:lnTo>
                    <a:pt x="1135" y="662"/>
                  </a:lnTo>
                  <a:cubicBezTo>
                    <a:pt x="1145" y="663"/>
                    <a:pt x="1156" y="663"/>
                    <a:pt x="1166" y="663"/>
                  </a:cubicBezTo>
                  <a:cubicBezTo>
                    <a:pt x="1607" y="663"/>
                    <a:pt x="1597" y="0"/>
                    <a:pt x="1135" y="0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2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362;p19">
              <a:extLst>
                <a:ext uri="{FF2B5EF4-FFF2-40B4-BE49-F238E27FC236}">
                  <a16:creationId xmlns:a16="http://schemas.microsoft.com/office/drawing/2014/main" id="{53EC3F30-1542-01AF-7F4B-1627D1514A24}"/>
                </a:ext>
              </a:extLst>
            </p:cNvPr>
            <p:cNvSpPr/>
            <p:nvPr/>
          </p:nvSpPr>
          <p:spPr>
            <a:xfrm>
              <a:off x="-1183550" y="3671500"/>
              <a:ext cx="39400" cy="16575"/>
            </a:xfrm>
            <a:custGeom>
              <a:avLst/>
              <a:gdLst/>
              <a:ahLst/>
              <a:cxnLst/>
              <a:rect l="l" t="t" r="r" b="b"/>
              <a:pathLst>
                <a:path w="1576" h="663" extrusionOk="0">
                  <a:moveTo>
                    <a:pt x="473" y="0"/>
                  </a:moveTo>
                  <a:cubicBezTo>
                    <a:pt x="32" y="0"/>
                    <a:pt x="1" y="662"/>
                    <a:pt x="473" y="662"/>
                  </a:cubicBezTo>
                  <a:lnTo>
                    <a:pt x="1135" y="662"/>
                  </a:lnTo>
                  <a:cubicBezTo>
                    <a:pt x="1145" y="663"/>
                    <a:pt x="1154" y="663"/>
                    <a:pt x="1163" y="663"/>
                  </a:cubicBezTo>
                  <a:cubicBezTo>
                    <a:pt x="1576" y="663"/>
                    <a:pt x="1566" y="0"/>
                    <a:pt x="1135" y="0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2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363;p19">
              <a:extLst>
                <a:ext uri="{FF2B5EF4-FFF2-40B4-BE49-F238E27FC236}">
                  <a16:creationId xmlns:a16="http://schemas.microsoft.com/office/drawing/2014/main" id="{2AD79856-435C-B149-B88A-C26BD232F8C8}"/>
                </a:ext>
              </a:extLst>
            </p:cNvPr>
            <p:cNvSpPr/>
            <p:nvPr/>
          </p:nvSpPr>
          <p:spPr>
            <a:xfrm>
              <a:off x="-944250" y="3603025"/>
              <a:ext cx="39525" cy="26375"/>
            </a:xfrm>
            <a:custGeom>
              <a:avLst/>
              <a:gdLst/>
              <a:ahLst/>
              <a:cxnLst/>
              <a:rect l="l" t="t" r="r" b="b"/>
              <a:pathLst>
                <a:path w="1581" h="1055" extrusionOk="0">
                  <a:moveTo>
                    <a:pt x="1086" y="1"/>
                  </a:moveTo>
                  <a:cubicBezTo>
                    <a:pt x="1024" y="1"/>
                    <a:pt x="957" y="19"/>
                    <a:pt x="888" y="61"/>
                  </a:cubicBezTo>
                  <a:lnTo>
                    <a:pt x="321" y="408"/>
                  </a:lnTo>
                  <a:cubicBezTo>
                    <a:pt x="0" y="595"/>
                    <a:pt x="179" y="1054"/>
                    <a:pt x="490" y="1054"/>
                  </a:cubicBezTo>
                  <a:cubicBezTo>
                    <a:pt x="546" y="1054"/>
                    <a:pt x="606" y="1040"/>
                    <a:pt x="668" y="1006"/>
                  </a:cubicBezTo>
                  <a:lnTo>
                    <a:pt x="1266" y="660"/>
                  </a:lnTo>
                  <a:cubicBezTo>
                    <a:pt x="1581" y="450"/>
                    <a:pt x="1394" y="1"/>
                    <a:pt x="1086" y="1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2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364;p19">
              <a:extLst>
                <a:ext uri="{FF2B5EF4-FFF2-40B4-BE49-F238E27FC236}">
                  <a16:creationId xmlns:a16="http://schemas.microsoft.com/office/drawing/2014/main" id="{56B191A6-9623-9CCE-6D95-E024913209C9}"/>
                </a:ext>
              </a:extLst>
            </p:cNvPr>
            <p:cNvSpPr/>
            <p:nvPr/>
          </p:nvSpPr>
          <p:spPr>
            <a:xfrm>
              <a:off x="-1166200" y="3731225"/>
              <a:ext cx="39700" cy="26075"/>
            </a:xfrm>
            <a:custGeom>
              <a:avLst/>
              <a:gdLst/>
              <a:ahLst/>
              <a:cxnLst/>
              <a:rect l="l" t="t" r="r" b="b"/>
              <a:pathLst>
                <a:path w="1588" h="1043" extrusionOk="0">
                  <a:moveTo>
                    <a:pt x="1071" y="1"/>
                  </a:moveTo>
                  <a:cubicBezTo>
                    <a:pt x="1021" y="1"/>
                    <a:pt x="968" y="12"/>
                    <a:pt x="913" y="37"/>
                  </a:cubicBezTo>
                  <a:lnTo>
                    <a:pt x="315" y="384"/>
                  </a:lnTo>
                  <a:cubicBezTo>
                    <a:pt x="0" y="593"/>
                    <a:pt x="187" y="1043"/>
                    <a:pt x="495" y="1043"/>
                  </a:cubicBezTo>
                  <a:cubicBezTo>
                    <a:pt x="557" y="1043"/>
                    <a:pt x="624" y="1025"/>
                    <a:pt x="693" y="982"/>
                  </a:cubicBezTo>
                  <a:lnTo>
                    <a:pt x="1260" y="636"/>
                  </a:lnTo>
                  <a:cubicBezTo>
                    <a:pt x="1587" y="472"/>
                    <a:pt x="1395" y="1"/>
                    <a:pt x="1071" y="1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2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365;p19">
              <a:extLst>
                <a:ext uri="{FF2B5EF4-FFF2-40B4-BE49-F238E27FC236}">
                  <a16:creationId xmlns:a16="http://schemas.microsoft.com/office/drawing/2014/main" id="{D45EE911-EE8C-9DE3-705A-D64E56DF7644}"/>
                </a:ext>
              </a:extLst>
            </p:cNvPr>
            <p:cNvSpPr/>
            <p:nvPr/>
          </p:nvSpPr>
          <p:spPr>
            <a:xfrm>
              <a:off x="-944925" y="3730950"/>
              <a:ext cx="40200" cy="26375"/>
            </a:xfrm>
            <a:custGeom>
              <a:avLst/>
              <a:gdLst/>
              <a:ahLst/>
              <a:cxnLst/>
              <a:rect l="l" t="t" r="r" b="b"/>
              <a:pathLst>
                <a:path w="1608" h="1055" extrusionOk="0">
                  <a:moveTo>
                    <a:pt x="515" y="0"/>
                  </a:moveTo>
                  <a:cubicBezTo>
                    <a:pt x="198" y="0"/>
                    <a:pt x="1" y="460"/>
                    <a:pt x="348" y="647"/>
                  </a:cubicBezTo>
                  <a:lnTo>
                    <a:pt x="915" y="993"/>
                  </a:lnTo>
                  <a:cubicBezTo>
                    <a:pt x="984" y="1036"/>
                    <a:pt x="1052" y="1054"/>
                    <a:pt x="1114" y="1054"/>
                  </a:cubicBezTo>
                  <a:cubicBezTo>
                    <a:pt x="1421" y="1054"/>
                    <a:pt x="1608" y="609"/>
                    <a:pt x="1293" y="426"/>
                  </a:cubicBezTo>
                  <a:lnTo>
                    <a:pt x="695" y="48"/>
                  </a:lnTo>
                  <a:cubicBezTo>
                    <a:pt x="633" y="15"/>
                    <a:pt x="572" y="0"/>
                    <a:pt x="515" y="0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2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366;p19">
              <a:extLst>
                <a:ext uri="{FF2B5EF4-FFF2-40B4-BE49-F238E27FC236}">
                  <a16:creationId xmlns:a16="http://schemas.microsoft.com/office/drawing/2014/main" id="{A6836F8B-D41D-6A87-296F-114C35863B2F}"/>
                </a:ext>
              </a:extLst>
            </p:cNvPr>
            <p:cNvSpPr/>
            <p:nvPr/>
          </p:nvSpPr>
          <p:spPr>
            <a:xfrm>
              <a:off x="-1167000" y="3603025"/>
              <a:ext cx="40200" cy="26375"/>
            </a:xfrm>
            <a:custGeom>
              <a:avLst/>
              <a:gdLst/>
              <a:ahLst/>
              <a:cxnLst/>
              <a:rect l="l" t="t" r="r" b="b"/>
              <a:pathLst>
                <a:path w="1608" h="1055" extrusionOk="0">
                  <a:moveTo>
                    <a:pt x="477" y="1"/>
                  </a:moveTo>
                  <a:cubicBezTo>
                    <a:pt x="188" y="1"/>
                    <a:pt x="1" y="450"/>
                    <a:pt x="315" y="660"/>
                  </a:cubicBezTo>
                  <a:lnTo>
                    <a:pt x="914" y="1006"/>
                  </a:lnTo>
                  <a:cubicBezTo>
                    <a:pt x="981" y="1040"/>
                    <a:pt x="1044" y="1054"/>
                    <a:pt x="1103" y="1054"/>
                  </a:cubicBezTo>
                  <a:cubicBezTo>
                    <a:pt x="1434" y="1054"/>
                    <a:pt x="1608" y="595"/>
                    <a:pt x="1260" y="408"/>
                  </a:cubicBezTo>
                  <a:lnTo>
                    <a:pt x="662" y="61"/>
                  </a:lnTo>
                  <a:cubicBezTo>
                    <a:pt x="598" y="19"/>
                    <a:pt x="536" y="1"/>
                    <a:pt x="477" y="1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2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367;p19">
              <a:extLst>
                <a:ext uri="{FF2B5EF4-FFF2-40B4-BE49-F238E27FC236}">
                  <a16:creationId xmlns:a16="http://schemas.microsoft.com/office/drawing/2014/main" id="{EFFD69E2-F6A8-1D77-7624-28C5A42531FF}"/>
                </a:ext>
              </a:extLst>
            </p:cNvPr>
            <p:cNvSpPr/>
            <p:nvPr/>
          </p:nvSpPr>
          <p:spPr>
            <a:xfrm>
              <a:off x="-1065400" y="3658900"/>
              <a:ext cx="59875" cy="77200"/>
            </a:xfrm>
            <a:custGeom>
              <a:avLst/>
              <a:gdLst/>
              <a:ahLst/>
              <a:cxnLst/>
              <a:rect l="l" t="t" r="r" b="b"/>
              <a:pathLst>
                <a:path w="2395" h="3088" extrusionOk="0">
                  <a:moveTo>
                    <a:pt x="882" y="0"/>
                  </a:moveTo>
                  <a:lnTo>
                    <a:pt x="0" y="1355"/>
                  </a:lnTo>
                  <a:lnTo>
                    <a:pt x="1355" y="1922"/>
                  </a:lnTo>
                  <a:cubicBezTo>
                    <a:pt x="1450" y="1953"/>
                    <a:pt x="1544" y="2111"/>
                    <a:pt x="1544" y="2237"/>
                  </a:cubicBezTo>
                  <a:lnTo>
                    <a:pt x="1544" y="3088"/>
                  </a:lnTo>
                  <a:lnTo>
                    <a:pt x="2395" y="1733"/>
                  </a:lnTo>
                  <a:lnTo>
                    <a:pt x="1071" y="1166"/>
                  </a:lnTo>
                  <a:cubicBezTo>
                    <a:pt x="945" y="1134"/>
                    <a:pt x="882" y="1008"/>
                    <a:pt x="882" y="851"/>
                  </a:cubicBezTo>
                  <a:lnTo>
                    <a:pt x="882" y="0"/>
                  </a:ln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2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368;p19">
              <a:extLst>
                <a:ext uri="{FF2B5EF4-FFF2-40B4-BE49-F238E27FC236}">
                  <a16:creationId xmlns:a16="http://schemas.microsoft.com/office/drawing/2014/main" id="{3125AAE6-A354-2E86-831B-4D56B9B1A145}"/>
                </a:ext>
              </a:extLst>
            </p:cNvPr>
            <p:cNvSpPr/>
            <p:nvPr/>
          </p:nvSpPr>
          <p:spPr>
            <a:xfrm>
              <a:off x="-1078000" y="3809325"/>
              <a:ext cx="85075" cy="67750"/>
            </a:xfrm>
            <a:custGeom>
              <a:avLst/>
              <a:gdLst/>
              <a:ahLst/>
              <a:cxnLst/>
              <a:rect l="l" t="t" r="r" b="b"/>
              <a:pathLst>
                <a:path w="3403" h="2710" extrusionOk="0">
                  <a:moveTo>
                    <a:pt x="0" y="1"/>
                  </a:moveTo>
                  <a:lnTo>
                    <a:pt x="0" y="662"/>
                  </a:lnTo>
                  <a:lnTo>
                    <a:pt x="1008" y="662"/>
                  </a:lnTo>
                  <a:cubicBezTo>
                    <a:pt x="1449" y="662"/>
                    <a:pt x="1481" y="1324"/>
                    <a:pt x="1008" y="1324"/>
                  </a:cubicBezTo>
                  <a:lnTo>
                    <a:pt x="0" y="1324"/>
                  </a:lnTo>
                  <a:lnTo>
                    <a:pt x="0" y="1670"/>
                  </a:lnTo>
                  <a:cubicBezTo>
                    <a:pt x="0" y="2237"/>
                    <a:pt x="473" y="2710"/>
                    <a:pt x="1008" y="2710"/>
                  </a:cubicBezTo>
                  <a:lnTo>
                    <a:pt x="2395" y="2710"/>
                  </a:lnTo>
                  <a:cubicBezTo>
                    <a:pt x="2962" y="2710"/>
                    <a:pt x="3403" y="2237"/>
                    <a:pt x="3403" y="1670"/>
                  </a:cubicBezTo>
                  <a:lnTo>
                    <a:pt x="3403" y="1324"/>
                  </a:lnTo>
                  <a:lnTo>
                    <a:pt x="2395" y="1324"/>
                  </a:lnTo>
                  <a:cubicBezTo>
                    <a:pt x="1954" y="1324"/>
                    <a:pt x="1922" y="662"/>
                    <a:pt x="2395" y="662"/>
                  </a:cubicBezTo>
                  <a:lnTo>
                    <a:pt x="3403" y="662"/>
                  </a:lnTo>
                  <a:lnTo>
                    <a:pt x="3403" y="1"/>
                  </a:ln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2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369;p19">
              <a:extLst>
                <a:ext uri="{FF2B5EF4-FFF2-40B4-BE49-F238E27FC236}">
                  <a16:creationId xmlns:a16="http://schemas.microsoft.com/office/drawing/2014/main" id="{5333CA09-AAEB-54B2-98B0-B8685D925187}"/>
                </a:ext>
              </a:extLst>
            </p:cNvPr>
            <p:cNvSpPr/>
            <p:nvPr/>
          </p:nvSpPr>
          <p:spPr>
            <a:xfrm>
              <a:off x="-1135500" y="3586525"/>
              <a:ext cx="193775" cy="204700"/>
            </a:xfrm>
            <a:custGeom>
              <a:avLst/>
              <a:gdLst/>
              <a:ahLst/>
              <a:cxnLst/>
              <a:rect l="l" t="t" r="r" b="b"/>
              <a:pathLst>
                <a:path w="7751" h="8188" extrusionOk="0">
                  <a:moveTo>
                    <a:pt x="4023" y="1424"/>
                  </a:moveTo>
                  <a:cubicBezTo>
                    <a:pt x="4201" y="1424"/>
                    <a:pt x="4380" y="1561"/>
                    <a:pt x="4380" y="1761"/>
                  </a:cubicBezTo>
                  <a:lnTo>
                    <a:pt x="4380" y="3588"/>
                  </a:lnTo>
                  <a:lnTo>
                    <a:pt x="5892" y="4124"/>
                  </a:lnTo>
                  <a:cubicBezTo>
                    <a:pt x="5955" y="4187"/>
                    <a:pt x="6049" y="4250"/>
                    <a:pt x="6081" y="4344"/>
                  </a:cubicBezTo>
                  <a:cubicBezTo>
                    <a:pt x="6081" y="4407"/>
                    <a:pt x="6081" y="4533"/>
                    <a:pt x="5986" y="4628"/>
                  </a:cubicBezTo>
                  <a:lnTo>
                    <a:pt x="4285" y="7369"/>
                  </a:lnTo>
                  <a:cubicBezTo>
                    <a:pt x="4222" y="7495"/>
                    <a:pt x="4127" y="7526"/>
                    <a:pt x="4033" y="7526"/>
                  </a:cubicBezTo>
                  <a:lnTo>
                    <a:pt x="3938" y="7526"/>
                  </a:lnTo>
                  <a:cubicBezTo>
                    <a:pt x="3781" y="7495"/>
                    <a:pt x="3718" y="7369"/>
                    <a:pt x="3718" y="7211"/>
                  </a:cubicBezTo>
                  <a:lnTo>
                    <a:pt x="3718" y="5384"/>
                  </a:lnTo>
                  <a:lnTo>
                    <a:pt x="2206" y="4817"/>
                  </a:lnTo>
                  <a:cubicBezTo>
                    <a:pt x="2143" y="4754"/>
                    <a:pt x="2048" y="4691"/>
                    <a:pt x="2017" y="4596"/>
                  </a:cubicBezTo>
                  <a:cubicBezTo>
                    <a:pt x="1985" y="4533"/>
                    <a:pt x="2017" y="4407"/>
                    <a:pt x="2048" y="4344"/>
                  </a:cubicBezTo>
                  <a:lnTo>
                    <a:pt x="3749" y="1572"/>
                  </a:lnTo>
                  <a:cubicBezTo>
                    <a:pt x="3818" y="1469"/>
                    <a:pt x="3920" y="1424"/>
                    <a:pt x="4023" y="1424"/>
                  </a:cubicBezTo>
                  <a:close/>
                  <a:moveTo>
                    <a:pt x="4019" y="1"/>
                  </a:moveTo>
                  <a:cubicBezTo>
                    <a:pt x="3743" y="1"/>
                    <a:pt x="3463" y="31"/>
                    <a:pt x="3182" y="91"/>
                  </a:cubicBezTo>
                  <a:cubicBezTo>
                    <a:pt x="1733" y="406"/>
                    <a:pt x="567" y="1572"/>
                    <a:pt x="284" y="3084"/>
                  </a:cubicBezTo>
                  <a:cubicBezTo>
                    <a:pt x="0" y="4533"/>
                    <a:pt x="599" y="5479"/>
                    <a:pt x="1040" y="6140"/>
                  </a:cubicBezTo>
                  <a:cubicBezTo>
                    <a:pt x="1922" y="7526"/>
                    <a:pt x="1387" y="7526"/>
                    <a:pt x="1670" y="8188"/>
                  </a:cubicBezTo>
                  <a:lnTo>
                    <a:pt x="6301" y="8188"/>
                  </a:lnTo>
                  <a:cubicBezTo>
                    <a:pt x="6553" y="7526"/>
                    <a:pt x="6018" y="7526"/>
                    <a:pt x="6931" y="6109"/>
                  </a:cubicBezTo>
                  <a:cubicBezTo>
                    <a:pt x="7373" y="5447"/>
                    <a:pt x="7719" y="4817"/>
                    <a:pt x="7719" y="3746"/>
                  </a:cubicBezTo>
                  <a:cubicBezTo>
                    <a:pt x="7751" y="2612"/>
                    <a:pt x="7246" y="1540"/>
                    <a:pt x="6396" y="847"/>
                  </a:cubicBezTo>
                  <a:cubicBezTo>
                    <a:pt x="5726" y="297"/>
                    <a:pt x="4892" y="1"/>
                    <a:pt x="4019" y="1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24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5" name="Google Shape;371;p19">
            <a:extLst>
              <a:ext uri="{FF2B5EF4-FFF2-40B4-BE49-F238E27FC236}">
                <a16:creationId xmlns:a16="http://schemas.microsoft.com/office/drawing/2014/main" id="{558FE8C9-A700-47BA-BC39-0C6F4AA0B067}"/>
              </a:ext>
            </a:extLst>
          </p:cNvPr>
          <p:cNvSpPr/>
          <p:nvPr/>
        </p:nvSpPr>
        <p:spPr>
          <a:xfrm>
            <a:off x="8689284" y="5595456"/>
            <a:ext cx="279773" cy="163381"/>
          </a:xfrm>
          <a:custGeom>
            <a:avLst/>
            <a:gdLst/>
            <a:ahLst/>
            <a:cxnLst/>
            <a:rect l="l" t="t" r="r" b="b"/>
            <a:pathLst>
              <a:path w="5829" h="3404" extrusionOk="0">
                <a:moveTo>
                  <a:pt x="0" y="1"/>
                </a:moveTo>
                <a:lnTo>
                  <a:pt x="504" y="3151"/>
                </a:lnTo>
                <a:cubicBezTo>
                  <a:pt x="567" y="3309"/>
                  <a:pt x="662" y="3403"/>
                  <a:pt x="883" y="3403"/>
                </a:cubicBezTo>
                <a:lnTo>
                  <a:pt x="4978" y="3403"/>
                </a:lnTo>
                <a:cubicBezTo>
                  <a:pt x="5136" y="3403"/>
                  <a:pt x="5293" y="3309"/>
                  <a:pt x="5325" y="3151"/>
                </a:cubicBezTo>
                <a:lnTo>
                  <a:pt x="5829" y="1"/>
                </a:lnTo>
                <a:close/>
              </a:path>
            </a:pathLst>
          </a:custGeom>
          <a:solidFill>
            <a:srgbClr val="0B308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2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6" name="Google Shape;372;p19">
            <a:extLst>
              <a:ext uri="{FF2B5EF4-FFF2-40B4-BE49-F238E27FC236}">
                <a16:creationId xmlns:a16="http://schemas.microsoft.com/office/drawing/2014/main" id="{AB7E4936-46AD-B5E7-70D3-640B018EC211}"/>
              </a:ext>
            </a:extLst>
          </p:cNvPr>
          <p:cNvSpPr/>
          <p:nvPr/>
        </p:nvSpPr>
        <p:spPr>
          <a:xfrm>
            <a:off x="8643928" y="5462410"/>
            <a:ext cx="378070" cy="98345"/>
          </a:xfrm>
          <a:custGeom>
            <a:avLst/>
            <a:gdLst/>
            <a:ahLst/>
            <a:cxnLst/>
            <a:rect l="l" t="t" r="r" b="b"/>
            <a:pathLst>
              <a:path w="7877" h="2049" extrusionOk="0">
                <a:moveTo>
                  <a:pt x="1229" y="1"/>
                </a:moveTo>
                <a:cubicBezTo>
                  <a:pt x="504" y="1"/>
                  <a:pt x="0" y="662"/>
                  <a:pt x="284" y="1387"/>
                </a:cubicBezTo>
                <a:cubicBezTo>
                  <a:pt x="284" y="1702"/>
                  <a:pt x="567" y="1922"/>
                  <a:pt x="882" y="2017"/>
                </a:cubicBezTo>
                <a:cubicBezTo>
                  <a:pt x="945" y="2048"/>
                  <a:pt x="1071" y="2048"/>
                  <a:pt x="1197" y="2048"/>
                </a:cubicBezTo>
                <a:lnTo>
                  <a:pt x="6648" y="2048"/>
                </a:lnTo>
                <a:cubicBezTo>
                  <a:pt x="6774" y="2048"/>
                  <a:pt x="6868" y="2017"/>
                  <a:pt x="6963" y="2017"/>
                </a:cubicBezTo>
                <a:cubicBezTo>
                  <a:pt x="7278" y="1922"/>
                  <a:pt x="7530" y="1702"/>
                  <a:pt x="7656" y="1387"/>
                </a:cubicBezTo>
                <a:cubicBezTo>
                  <a:pt x="7876" y="662"/>
                  <a:pt x="7372" y="1"/>
                  <a:pt x="6711" y="1"/>
                </a:cubicBezTo>
                <a:close/>
              </a:path>
            </a:pathLst>
          </a:custGeom>
          <a:solidFill>
            <a:srgbClr val="0B308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2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7" name="Google Shape;373;p19">
            <a:extLst>
              <a:ext uri="{FF2B5EF4-FFF2-40B4-BE49-F238E27FC236}">
                <a16:creationId xmlns:a16="http://schemas.microsoft.com/office/drawing/2014/main" id="{8D81FCFA-8A4B-24C4-A2EB-BEFC6FEADC54}"/>
              </a:ext>
            </a:extLst>
          </p:cNvPr>
          <p:cNvSpPr/>
          <p:nvPr/>
        </p:nvSpPr>
        <p:spPr>
          <a:xfrm>
            <a:off x="8551678" y="5197804"/>
            <a:ext cx="559545" cy="331177"/>
          </a:xfrm>
          <a:custGeom>
            <a:avLst/>
            <a:gdLst/>
            <a:ahLst/>
            <a:cxnLst/>
            <a:rect l="l" t="t" r="r" b="b"/>
            <a:pathLst>
              <a:path w="11658" h="6900" extrusionOk="0">
                <a:moveTo>
                  <a:pt x="1009" y="0"/>
                </a:moveTo>
                <a:cubicBezTo>
                  <a:pt x="473" y="0"/>
                  <a:pt x="0" y="473"/>
                  <a:pt x="0" y="1040"/>
                </a:cubicBezTo>
                <a:lnTo>
                  <a:pt x="0" y="5829"/>
                </a:lnTo>
                <a:cubicBezTo>
                  <a:pt x="0" y="6396"/>
                  <a:pt x="473" y="6900"/>
                  <a:pt x="1009" y="6900"/>
                </a:cubicBezTo>
                <a:lnTo>
                  <a:pt x="1418" y="6900"/>
                </a:lnTo>
                <a:cubicBezTo>
                  <a:pt x="1387" y="6774"/>
                  <a:pt x="1387" y="6648"/>
                  <a:pt x="1387" y="6553"/>
                </a:cubicBezTo>
                <a:cubicBezTo>
                  <a:pt x="1387" y="5608"/>
                  <a:pt x="2111" y="4852"/>
                  <a:pt x="3056" y="4852"/>
                </a:cubicBezTo>
                <a:lnTo>
                  <a:pt x="3781" y="4852"/>
                </a:lnTo>
                <a:cubicBezTo>
                  <a:pt x="3907" y="4285"/>
                  <a:pt x="4254" y="3875"/>
                  <a:pt x="4726" y="3623"/>
                </a:cubicBezTo>
                <a:cubicBezTo>
                  <a:pt x="4537" y="3371"/>
                  <a:pt x="4411" y="3119"/>
                  <a:pt x="4411" y="2773"/>
                </a:cubicBezTo>
                <a:cubicBezTo>
                  <a:pt x="4411" y="2016"/>
                  <a:pt x="5041" y="1386"/>
                  <a:pt x="5797" y="1386"/>
                </a:cubicBezTo>
                <a:cubicBezTo>
                  <a:pt x="6522" y="1386"/>
                  <a:pt x="7152" y="2016"/>
                  <a:pt x="7152" y="2773"/>
                </a:cubicBezTo>
                <a:cubicBezTo>
                  <a:pt x="7152" y="3088"/>
                  <a:pt x="7058" y="3403"/>
                  <a:pt x="6837" y="3623"/>
                </a:cubicBezTo>
                <a:cubicBezTo>
                  <a:pt x="7310" y="3875"/>
                  <a:pt x="7688" y="4285"/>
                  <a:pt x="7782" y="4852"/>
                </a:cubicBezTo>
                <a:lnTo>
                  <a:pt x="8507" y="4852"/>
                </a:lnTo>
                <a:cubicBezTo>
                  <a:pt x="9452" y="4852"/>
                  <a:pt x="10208" y="5608"/>
                  <a:pt x="10208" y="6553"/>
                </a:cubicBezTo>
                <a:cubicBezTo>
                  <a:pt x="10208" y="6648"/>
                  <a:pt x="10208" y="6774"/>
                  <a:pt x="10145" y="6900"/>
                </a:cubicBezTo>
                <a:lnTo>
                  <a:pt x="10586" y="6900"/>
                </a:lnTo>
                <a:cubicBezTo>
                  <a:pt x="11153" y="6900"/>
                  <a:pt x="11626" y="6427"/>
                  <a:pt x="11626" y="5829"/>
                </a:cubicBezTo>
                <a:lnTo>
                  <a:pt x="11626" y="1040"/>
                </a:lnTo>
                <a:cubicBezTo>
                  <a:pt x="11657" y="473"/>
                  <a:pt x="11185" y="0"/>
                  <a:pt x="10618" y="0"/>
                </a:cubicBezTo>
                <a:close/>
              </a:path>
            </a:pathLst>
          </a:custGeom>
          <a:solidFill>
            <a:srgbClr val="0B308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2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8" name="Google Shape;374;p19">
            <a:extLst>
              <a:ext uri="{FF2B5EF4-FFF2-40B4-BE49-F238E27FC236}">
                <a16:creationId xmlns:a16="http://schemas.microsoft.com/office/drawing/2014/main" id="{95D164A2-17EC-77F9-2E55-93D79D198E78}"/>
              </a:ext>
            </a:extLst>
          </p:cNvPr>
          <p:cNvSpPr/>
          <p:nvPr/>
        </p:nvSpPr>
        <p:spPr>
          <a:xfrm>
            <a:off x="8766415" y="5398910"/>
            <a:ext cx="125559" cy="33310"/>
          </a:xfrm>
          <a:custGeom>
            <a:avLst/>
            <a:gdLst/>
            <a:ahLst/>
            <a:cxnLst/>
            <a:rect l="l" t="t" r="r" b="b"/>
            <a:pathLst>
              <a:path w="2616" h="694" extrusionOk="0">
                <a:moveTo>
                  <a:pt x="1008" y="0"/>
                </a:moveTo>
                <a:cubicBezTo>
                  <a:pt x="567" y="0"/>
                  <a:pt x="158" y="315"/>
                  <a:pt x="0" y="693"/>
                </a:cubicBezTo>
                <a:lnTo>
                  <a:pt x="2615" y="693"/>
                </a:lnTo>
                <a:cubicBezTo>
                  <a:pt x="2489" y="252"/>
                  <a:pt x="2111" y="0"/>
                  <a:pt x="1670" y="0"/>
                </a:cubicBezTo>
                <a:close/>
              </a:path>
            </a:pathLst>
          </a:custGeom>
          <a:solidFill>
            <a:srgbClr val="0B308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2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49" name="Google Shape;375;p19">
            <a:extLst>
              <a:ext uri="{FF2B5EF4-FFF2-40B4-BE49-F238E27FC236}">
                <a16:creationId xmlns:a16="http://schemas.microsoft.com/office/drawing/2014/main" id="{E799DEA5-39B4-BC75-9938-66314BDF5E5C}"/>
              </a:ext>
            </a:extLst>
          </p:cNvPr>
          <p:cNvSpPr/>
          <p:nvPr/>
        </p:nvSpPr>
        <p:spPr>
          <a:xfrm>
            <a:off x="8799677" y="5300613"/>
            <a:ext cx="63548" cy="63548"/>
          </a:xfrm>
          <a:custGeom>
            <a:avLst/>
            <a:gdLst/>
            <a:ahLst/>
            <a:cxnLst/>
            <a:rect l="l" t="t" r="r" b="b"/>
            <a:pathLst>
              <a:path w="1324" h="1324" extrusionOk="0">
                <a:moveTo>
                  <a:pt x="662" y="0"/>
                </a:moveTo>
                <a:cubicBezTo>
                  <a:pt x="252" y="0"/>
                  <a:pt x="0" y="316"/>
                  <a:pt x="0" y="662"/>
                </a:cubicBezTo>
                <a:cubicBezTo>
                  <a:pt x="0" y="1009"/>
                  <a:pt x="315" y="1324"/>
                  <a:pt x="662" y="1324"/>
                </a:cubicBezTo>
                <a:cubicBezTo>
                  <a:pt x="1008" y="1324"/>
                  <a:pt x="1323" y="1009"/>
                  <a:pt x="1323" y="662"/>
                </a:cubicBezTo>
                <a:cubicBezTo>
                  <a:pt x="1323" y="253"/>
                  <a:pt x="1008" y="0"/>
                  <a:pt x="662" y="0"/>
                </a:cubicBezTo>
                <a:close/>
              </a:path>
            </a:pathLst>
          </a:custGeom>
          <a:solidFill>
            <a:srgbClr val="0B308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2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9" name="Google Shape;385;p19">
            <a:extLst>
              <a:ext uri="{FF2B5EF4-FFF2-40B4-BE49-F238E27FC236}">
                <a16:creationId xmlns:a16="http://schemas.microsoft.com/office/drawing/2014/main" id="{58715540-F250-964C-8BAD-DE0918E069E6}"/>
              </a:ext>
            </a:extLst>
          </p:cNvPr>
          <p:cNvSpPr/>
          <p:nvPr/>
        </p:nvSpPr>
        <p:spPr>
          <a:xfrm>
            <a:off x="1854998" y="1963154"/>
            <a:ext cx="1211200" cy="1211200"/>
          </a:xfrm>
          <a:prstGeom prst="ellipse">
            <a:avLst/>
          </a:prstGeom>
          <a:noFill/>
          <a:ln w="28575" cap="flat" cmpd="sng">
            <a:solidFill>
              <a:srgbClr val="FFC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2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60" name="Google Shape;386;p19">
            <a:extLst>
              <a:ext uri="{FF2B5EF4-FFF2-40B4-BE49-F238E27FC236}">
                <a16:creationId xmlns:a16="http://schemas.microsoft.com/office/drawing/2014/main" id="{BC72B1FE-49A7-A673-F302-710FFE42CB0F}"/>
              </a:ext>
            </a:extLst>
          </p:cNvPr>
          <p:cNvGrpSpPr/>
          <p:nvPr/>
        </p:nvGrpSpPr>
        <p:grpSpPr>
          <a:xfrm>
            <a:off x="444126" y="4028811"/>
            <a:ext cx="2595359" cy="1816800"/>
            <a:chOff x="534982" y="3141225"/>
            <a:chExt cx="1946519" cy="1362600"/>
          </a:xfrm>
        </p:grpSpPr>
        <p:sp>
          <p:nvSpPr>
            <p:cNvPr id="62" name="Google Shape;387;p19">
              <a:extLst>
                <a:ext uri="{FF2B5EF4-FFF2-40B4-BE49-F238E27FC236}">
                  <a16:creationId xmlns:a16="http://schemas.microsoft.com/office/drawing/2014/main" id="{DF56D7EA-CC14-280F-85FB-AA06C59AEC0A}"/>
                </a:ext>
              </a:extLst>
            </p:cNvPr>
            <p:cNvSpPr txBox="1"/>
            <p:nvPr/>
          </p:nvSpPr>
          <p:spPr>
            <a:xfrm>
              <a:off x="534982" y="3554625"/>
              <a:ext cx="1946519" cy="949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algn="ctr" defTabSz="1219170">
                <a:buClr>
                  <a:srgbClr val="000000"/>
                </a:buClr>
              </a:pPr>
              <a:r>
                <a:rPr lang="en-US" kern="0" dirty="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Data Kinerja Program Studi</a:t>
              </a:r>
              <a:endPara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algn="ctr" defTabSz="1219170">
                <a:buClr>
                  <a:srgbClr val="000000"/>
                </a:buClr>
              </a:pPr>
              <a:endParaRPr lang="en-US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3" name="Google Shape;388;p19">
              <a:extLst>
                <a:ext uri="{FF2B5EF4-FFF2-40B4-BE49-F238E27FC236}">
                  <a16:creationId xmlns:a16="http://schemas.microsoft.com/office/drawing/2014/main" id="{2553B096-0AE4-4A29-9595-A1C74668CEBE}"/>
                </a:ext>
              </a:extLst>
            </p:cNvPr>
            <p:cNvSpPr/>
            <p:nvPr/>
          </p:nvSpPr>
          <p:spPr>
            <a:xfrm>
              <a:off x="804807" y="3141225"/>
              <a:ext cx="1524000" cy="413400"/>
            </a:xfrm>
            <a:prstGeom prst="roundRect">
              <a:avLst>
                <a:gd name="adj" fmla="val 50000"/>
              </a:avLst>
            </a:prstGeom>
            <a:solidFill>
              <a:srgbClr val="FFBB2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100"/>
              </a:pPr>
              <a:r>
                <a:rPr lang="en-US" sz="2000" b="1" kern="0" dirty="0">
                  <a:solidFill>
                    <a:srgbClr val="FFFFFF"/>
                  </a:solidFill>
                  <a:latin typeface="Poppins" panose="00000500000000000000" pitchFamily="2" charset="0"/>
                  <a:ea typeface="Fira Sans Extra Condensed"/>
                  <a:cs typeface="Poppins" panose="00000500000000000000" pitchFamily="2" charset="0"/>
                  <a:sym typeface="Fira Sans Extra Condensed"/>
                </a:rPr>
                <a:t>DKPS</a:t>
              </a:r>
              <a:r>
                <a:rPr lang="id-ID" sz="2000" b="1" kern="0" dirty="0">
                  <a:solidFill>
                    <a:srgbClr val="FFFFFF"/>
                  </a:solidFill>
                  <a:latin typeface="Poppins" panose="00000500000000000000" pitchFamily="2" charset="0"/>
                  <a:ea typeface="Fira Sans Extra Condensed"/>
                  <a:cs typeface="Poppins" panose="00000500000000000000" pitchFamily="2" charset="0"/>
                  <a:sym typeface="Fira Sans Extra Condensed"/>
                </a:rPr>
                <a:t> =</a:t>
              </a:r>
              <a:endParaRPr lang="en-US" sz="2000" b="1" kern="0" dirty="0">
                <a:solidFill>
                  <a:srgbClr val="FFFFFF"/>
                </a:solidFill>
                <a:latin typeface="Poppins" panose="00000500000000000000" pitchFamily="2" charset="0"/>
                <a:ea typeface="Fira Sans Extra Condensed"/>
                <a:cs typeface="Poppins" panose="00000500000000000000" pitchFamily="2" charset="0"/>
                <a:sym typeface="Fira Sans Extra Condensed"/>
              </a:endParaRPr>
            </a:p>
          </p:txBody>
        </p:sp>
      </p:grpSp>
      <p:sp>
        <p:nvSpPr>
          <p:cNvPr id="61" name="Google Shape;389;p19">
            <a:extLst>
              <a:ext uri="{FF2B5EF4-FFF2-40B4-BE49-F238E27FC236}">
                <a16:creationId xmlns:a16="http://schemas.microsoft.com/office/drawing/2014/main" id="{F4DC07FA-BAEC-9F26-C97E-8401C186FC4E}"/>
              </a:ext>
            </a:extLst>
          </p:cNvPr>
          <p:cNvSpPr/>
          <p:nvPr/>
        </p:nvSpPr>
        <p:spPr>
          <a:xfrm rot="16200000">
            <a:off x="2158045" y="2485935"/>
            <a:ext cx="132245" cy="2497127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BB24"/>
          </a:solidFill>
          <a:ln>
            <a:solidFill>
              <a:srgbClr val="FFC000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2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64" name="Google Shape;390;p19">
            <a:extLst>
              <a:ext uri="{FF2B5EF4-FFF2-40B4-BE49-F238E27FC236}">
                <a16:creationId xmlns:a16="http://schemas.microsoft.com/office/drawing/2014/main" id="{1235A595-FED1-47C4-13C2-E9C9F12303EF}"/>
              </a:ext>
            </a:extLst>
          </p:cNvPr>
          <p:cNvCxnSpPr>
            <a:cxnSpLocks/>
            <a:endCxn id="59" idx="4"/>
          </p:cNvCxnSpPr>
          <p:nvPr/>
        </p:nvCxnSpPr>
        <p:spPr>
          <a:xfrm flipV="1">
            <a:off x="2460597" y="3174354"/>
            <a:ext cx="1" cy="584857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5" name="Google Shape;405;p19">
            <a:extLst>
              <a:ext uri="{FF2B5EF4-FFF2-40B4-BE49-F238E27FC236}">
                <a16:creationId xmlns:a16="http://schemas.microsoft.com/office/drawing/2014/main" id="{1774A903-0CCF-5582-1E3D-84ACF11BB5CD}"/>
              </a:ext>
            </a:extLst>
          </p:cNvPr>
          <p:cNvSpPr/>
          <p:nvPr/>
        </p:nvSpPr>
        <p:spPr>
          <a:xfrm rot="5400000">
            <a:off x="10533900" y="2704578"/>
            <a:ext cx="112800" cy="20404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BB2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2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8" name="Google Shape;408;p19">
            <a:extLst>
              <a:ext uri="{FF2B5EF4-FFF2-40B4-BE49-F238E27FC236}">
                <a16:creationId xmlns:a16="http://schemas.microsoft.com/office/drawing/2014/main" id="{D6327314-3AC4-40AC-8E48-D245C4BABABA}"/>
              </a:ext>
            </a:extLst>
          </p:cNvPr>
          <p:cNvSpPr/>
          <p:nvPr/>
        </p:nvSpPr>
        <p:spPr>
          <a:xfrm>
            <a:off x="8226056" y="4871345"/>
            <a:ext cx="1211199" cy="1211200"/>
          </a:xfrm>
          <a:prstGeom prst="ellipse">
            <a:avLst/>
          </a:prstGeom>
          <a:noFill/>
          <a:ln w="28575" cap="flat" cmpd="sng">
            <a:solidFill>
              <a:srgbClr val="0B308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9" name="Google Shape;409;p19">
            <a:extLst>
              <a:ext uri="{FF2B5EF4-FFF2-40B4-BE49-F238E27FC236}">
                <a16:creationId xmlns:a16="http://schemas.microsoft.com/office/drawing/2014/main" id="{517C8AC4-B0AB-E39A-98CC-4A35ABD5AED2}"/>
              </a:ext>
            </a:extLst>
          </p:cNvPr>
          <p:cNvSpPr/>
          <p:nvPr/>
        </p:nvSpPr>
        <p:spPr>
          <a:xfrm>
            <a:off x="9157455" y="3780762"/>
            <a:ext cx="58563" cy="1088"/>
          </a:xfrm>
          <a:custGeom>
            <a:avLst/>
            <a:gdLst/>
            <a:ahLst/>
            <a:cxnLst/>
            <a:rect l="l" t="t" r="r" b="b"/>
            <a:pathLst>
              <a:path w="323" h="6" extrusionOk="0">
                <a:moveTo>
                  <a:pt x="0" y="5"/>
                </a:moveTo>
                <a:lnTo>
                  <a:pt x="322" y="5"/>
                </a:lnTo>
                <a:cubicBezTo>
                  <a:pt x="322" y="5"/>
                  <a:pt x="266" y="0"/>
                  <a:pt x="169" y="0"/>
                </a:cubicBezTo>
                <a:lnTo>
                  <a:pt x="169" y="0"/>
                </a:lnTo>
                <a:cubicBezTo>
                  <a:pt x="123" y="0"/>
                  <a:pt x="67" y="0"/>
                  <a:pt x="0" y="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0" name="Google Shape;410;p19">
            <a:extLst>
              <a:ext uri="{FF2B5EF4-FFF2-40B4-BE49-F238E27FC236}">
                <a16:creationId xmlns:a16="http://schemas.microsoft.com/office/drawing/2014/main" id="{C42798DD-CAD1-5EF5-FD48-62FC0AB3D96E}"/>
              </a:ext>
            </a:extLst>
          </p:cNvPr>
          <p:cNvSpPr/>
          <p:nvPr/>
        </p:nvSpPr>
        <p:spPr>
          <a:xfrm>
            <a:off x="9157455" y="3780762"/>
            <a:ext cx="58563" cy="1088"/>
          </a:xfrm>
          <a:custGeom>
            <a:avLst/>
            <a:gdLst/>
            <a:ahLst/>
            <a:cxnLst/>
            <a:rect l="l" t="t" r="r" b="b"/>
            <a:pathLst>
              <a:path w="323" h="6" extrusionOk="0">
                <a:moveTo>
                  <a:pt x="170" y="1"/>
                </a:moveTo>
                <a:cubicBezTo>
                  <a:pt x="122" y="1"/>
                  <a:pt x="65" y="2"/>
                  <a:pt x="0" y="5"/>
                </a:cubicBezTo>
                <a:lnTo>
                  <a:pt x="322" y="5"/>
                </a:lnTo>
                <a:cubicBezTo>
                  <a:pt x="322" y="5"/>
                  <a:pt x="266" y="1"/>
                  <a:pt x="17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1" name="Google Shape;411;p19">
            <a:extLst>
              <a:ext uri="{FF2B5EF4-FFF2-40B4-BE49-F238E27FC236}">
                <a16:creationId xmlns:a16="http://schemas.microsoft.com/office/drawing/2014/main" id="{EBD1C264-D751-8B33-1C90-2715EE3FB0D6}"/>
              </a:ext>
            </a:extLst>
          </p:cNvPr>
          <p:cNvSpPr/>
          <p:nvPr/>
        </p:nvSpPr>
        <p:spPr>
          <a:xfrm>
            <a:off x="8447273" y="3780762"/>
            <a:ext cx="58744" cy="1088"/>
          </a:xfrm>
          <a:custGeom>
            <a:avLst/>
            <a:gdLst/>
            <a:ahLst/>
            <a:cxnLst/>
            <a:rect l="l" t="t" r="r" b="b"/>
            <a:pathLst>
              <a:path w="324" h="6" extrusionOk="0">
                <a:moveTo>
                  <a:pt x="1" y="5"/>
                </a:moveTo>
                <a:lnTo>
                  <a:pt x="323" y="5"/>
                </a:lnTo>
                <a:cubicBezTo>
                  <a:pt x="257" y="0"/>
                  <a:pt x="200" y="0"/>
                  <a:pt x="154" y="0"/>
                </a:cubicBezTo>
                <a:lnTo>
                  <a:pt x="154" y="0"/>
                </a:lnTo>
                <a:cubicBezTo>
                  <a:pt x="57" y="0"/>
                  <a:pt x="1" y="5"/>
                  <a:pt x="1" y="5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2" name="Google Shape;412;p19">
            <a:extLst>
              <a:ext uri="{FF2B5EF4-FFF2-40B4-BE49-F238E27FC236}">
                <a16:creationId xmlns:a16="http://schemas.microsoft.com/office/drawing/2014/main" id="{86E875B5-F0FA-3775-E4EB-C09433D6F769}"/>
              </a:ext>
            </a:extLst>
          </p:cNvPr>
          <p:cNvSpPr/>
          <p:nvPr/>
        </p:nvSpPr>
        <p:spPr>
          <a:xfrm>
            <a:off x="8447273" y="3780762"/>
            <a:ext cx="58744" cy="1088"/>
          </a:xfrm>
          <a:custGeom>
            <a:avLst/>
            <a:gdLst/>
            <a:ahLst/>
            <a:cxnLst/>
            <a:rect l="l" t="t" r="r" b="b"/>
            <a:pathLst>
              <a:path w="324" h="6" extrusionOk="0">
                <a:moveTo>
                  <a:pt x="153" y="1"/>
                </a:moveTo>
                <a:cubicBezTo>
                  <a:pt x="58" y="1"/>
                  <a:pt x="1" y="5"/>
                  <a:pt x="1" y="5"/>
                </a:cubicBezTo>
                <a:lnTo>
                  <a:pt x="323" y="5"/>
                </a:lnTo>
                <a:cubicBezTo>
                  <a:pt x="258" y="2"/>
                  <a:pt x="201" y="1"/>
                  <a:pt x="15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4" name="Google Shape;416;p19">
            <a:extLst>
              <a:ext uri="{FF2B5EF4-FFF2-40B4-BE49-F238E27FC236}">
                <a16:creationId xmlns:a16="http://schemas.microsoft.com/office/drawing/2014/main" id="{0E86154C-56DB-5CF0-8A94-2DFB2FAEF88D}"/>
              </a:ext>
            </a:extLst>
          </p:cNvPr>
          <p:cNvSpPr/>
          <p:nvPr/>
        </p:nvSpPr>
        <p:spPr>
          <a:xfrm>
            <a:off x="7537463" y="3668578"/>
            <a:ext cx="2031999" cy="112400"/>
          </a:xfrm>
          <a:prstGeom prst="rect">
            <a:avLst/>
          </a:prstGeom>
          <a:solidFill>
            <a:srgbClr val="0B308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85" name="Google Shape;417;p19">
            <a:extLst>
              <a:ext uri="{FF2B5EF4-FFF2-40B4-BE49-F238E27FC236}">
                <a16:creationId xmlns:a16="http://schemas.microsoft.com/office/drawing/2014/main" id="{B013DA92-CA57-AE8C-808C-3134AE813EE9}"/>
              </a:ext>
            </a:extLst>
          </p:cNvPr>
          <p:cNvCxnSpPr>
            <a:cxnSpLocks/>
          </p:cNvCxnSpPr>
          <p:nvPr/>
        </p:nvCxnSpPr>
        <p:spPr>
          <a:xfrm>
            <a:off x="8829170" y="3759211"/>
            <a:ext cx="400" cy="1090400"/>
          </a:xfrm>
          <a:prstGeom prst="straightConnector1">
            <a:avLst/>
          </a:prstGeom>
          <a:noFill/>
          <a:ln w="28575" cap="flat" cmpd="sng">
            <a:solidFill>
              <a:srgbClr val="0B308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7" name="Google Shape;419;p19">
            <a:extLst>
              <a:ext uri="{FF2B5EF4-FFF2-40B4-BE49-F238E27FC236}">
                <a16:creationId xmlns:a16="http://schemas.microsoft.com/office/drawing/2014/main" id="{8FCAC764-246C-CED7-D84B-C3A7FDF2C759}"/>
              </a:ext>
            </a:extLst>
          </p:cNvPr>
          <p:cNvSpPr/>
          <p:nvPr/>
        </p:nvSpPr>
        <p:spPr>
          <a:xfrm>
            <a:off x="3940805" y="4202459"/>
            <a:ext cx="1211200" cy="1211200"/>
          </a:xfrm>
          <a:prstGeom prst="ellipse">
            <a:avLst/>
          </a:prstGeom>
          <a:noFill/>
          <a:ln w="28575" cap="flat" cmpd="sng">
            <a:solidFill>
              <a:srgbClr val="0B308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8" name="Google Shape;420;p19">
            <a:extLst>
              <a:ext uri="{FF2B5EF4-FFF2-40B4-BE49-F238E27FC236}">
                <a16:creationId xmlns:a16="http://schemas.microsoft.com/office/drawing/2014/main" id="{0F97ADE3-3806-7B6E-6E42-6B1B6EEB9C44}"/>
              </a:ext>
            </a:extLst>
          </p:cNvPr>
          <p:cNvSpPr/>
          <p:nvPr/>
        </p:nvSpPr>
        <p:spPr>
          <a:xfrm>
            <a:off x="4873559" y="3783754"/>
            <a:ext cx="57656" cy="1451"/>
          </a:xfrm>
          <a:custGeom>
            <a:avLst/>
            <a:gdLst/>
            <a:ahLst/>
            <a:cxnLst/>
            <a:rect l="l" t="t" r="r" b="b"/>
            <a:pathLst>
              <a:path w="318" h="8" extrusionOk="0">
                <a:moveTo>
                  <a:pt x="166" y="1"/>
                </a:moveTo>
                <a:cubicBezTo>
                  <a:pt x="119" y="1"/>
                  <a:pt x="63" y="2"/>
                  <a:pt x="0" y="8"/>
                </a:cubicBezTo>
                <a:lnTo>
                  <a:pt x="317" y="8"/>
                </a:lnTo>
                <a:cubicBezTo>
                  <a:pt x="317" y="8"/>
                  <a:pt x="260" y="1"/>
                  <a:pt x="16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9" name="Google Shape;421;p19">
            <a:extLst>
              <a:ext uri="{FF2B5EF4-FFF2-40B4-BE49-F238E27FC236}">
                <a16:creationId xmlns:a16="http://schemas.microsoft.com/office/drawing/2014/main" id="{5B236E2E-CF64-8D16-0D30-46D62E13E252}"/>
              </a:ext>
            </a:extLst>
          </p:cNvPr>
          <p:cNvSpPr/>
          <p:nvPr/>
        </p:nvSpPr>
        <p:spPr>
          <a:xfrm>
            <a:off x="4162470" y="3783754"/>
            <a:ext cx="58563" cy="1451"/>
          </a:xfrm>
          <a:custGeom>
            <a:avLst/>
            <a:gdLst/>
            <a:ahLst/>
            <a:cxnLst/>
            <a:rect l="l" t="t" r="r" b="b"/>
            <a:pathLst>
              <a:path w="323" h="8" extrusionOk="0">
                <a:moveTo>
                  <a:pt x="155" y="1"/>
                </a:moveTo>
                <a:cubicBezTo>
                  <a:pt x="60" y="1"/>
                  <a:pt x="1" y="8"/>
                  <a:pt x="1" y="8"/>
                </a:cubicBezTo>
                <a:lnTo>
                  <a:pt x="323" y="8"/>
                </a:lnTo>
                <a:cubicBezTo>
                  <a:pt x="260" y="2"/>
                  <a:pt x="203" y="1"/>
                  <a:pt x="15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3" name="Google Shape;423;p19">
            <a:extLst>
              <a:ext uri="{FF2B5EF4-FFF2-40B4-BE49-F238E27FC236}">
                <a16:creationId xmlns:a16="http://schemas.microsoft.com/office/drawing/2014/main" id="{449E25FC-F361-0C4A-10A7-7326F3B93326}"/>
              </a:ext>
            </a:extLst>
          </p:cNvPr>
          <p:cNvSpPr txBox="1"/>
          <p:nvPr/>
        </p:nvSpPr>
        <p:spPr>
          <a:xfrm>
            <a:off x="3192958" y="1951176"/>
            <a:ext cx="2769466" cy="12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sv-SE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Berisi data </a:t>
            </a:r>
            <a:r>
              <a:rPr lang="sv-SE" sz="1600" b="1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capaian kinerja UPPS </a:t>
            </a:r>
            <a:r>
              <a:rPr lang="sv-SE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(Unit Pengelola Program Studi) dan </a:t>
            </a:r>
            <a:r>
              <a:rPr lang="sv-SE" sz="1600" b="1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PS yang diakreditasi.</a:t>
            </a:r>
          </a:p>
        </p:txBody>
      </p:sp>
      <p:sp>
        <p:nvSpPr>
          <p:cNvPr id="91" name="Google Shape;425;p19">
            <a:extLst>
              <a:ext uri="{FF2B5EF4-FFF2-40B4-BE49-F238E27FC236}">
                <a16:creationId xmlns:a16="http://schemas.microsoft.com/office/drawing/2014/main" id="{637642D4-4511-F059-D26D-480F0E360D5B}"/>
              </a:ext>
            </a:extLst>
          </p:cNvPr>
          <p:cNvSpPr/>
          <p:nvPr/>
        </p:nvSpPr>
        <p:spPr>
          <a:xfrm>
            <a:off x="3450147" y="3671026"/>
            <a:ext cx="2031999" cy="112400"/>
          </a:xfrm>
          <a:prstGeom prst="rect">
            <a:avLst/>
          </a:prstGeom>
          <a:solidFill>
            <a:srgbClr val="0B308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92" name="Google Shape;426;p19">
            <a:extLst>
              <a:ext uri="{FF2B5EF4-FFF2-40B4-BE49-F238E27FC236}">
                <a16:creationId xmlns:a16="http://schemas.microsoft.com/office/drawing/2014/main" id="{F3949D93-8E87-50ED-3484-265B0D407887}"/>
              </a:ext>
            </a:extLst>
          </p:cNvPr>
          <p:cNvCxnSpPr>
            <a:cxnSpLocks/>
            <a:stCxn id="87" idx="0"/>
          </p:cNvCxnSpPr>
          <p:nvPr/>
        </p:nvCxnSpPr>
        <p:spPr>
          <a:xfrm flipH="1" flipV="1">
            <a:off x="4546404" y="3780365"/>
            <a:ext cx="1" cy="422094"/>
          </a:xfrm>
          <a:prstGeom prst="straightConnector1">
            <a:avLst/>
          </a:prstGeom>
          <a:noFill/>
          <a:ln w="28575" cap="flat" cmpd="sng">
            <a:solidFill>
              <a:srgbClr val="0B308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5" name="Google Shape;423;p19">
            <a:extLst>
              <a:ext uri="{FF2B5EF4-FFF2-40B4-BE49-F238E27FC236}">
                <a16:creationId xmlns:a16="http://schemas.microsoft.com/office/drawing/2014/main" id="{E608F456-0040-3C5D-F509-E46DFD3183AC}"/>
              </a:ext>
            </a:extLst>
          </p:cNvPr>
          <p:cNvSpPr txBox="1"/>
          <p:nvPr/>
        </p:nvSpPr>
        <p:spPr>
          <a:xfrm>
            <a:off x="5152004" y="3940744"/>
            <a:ext cx="3471214" cy="12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sv-SE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Bersumber dari </a:t>
            </a:r>
            <a:r>
              <a:rPr lang="sv-SE" b="1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data PD Dikti</a:t>
            </a:r>
            <a:r>
              <a:rPr lang="sv-SE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dan sumber resmi lain yang dapat</a:t>
            </a:r>
            <a:r>
              <a:rPr lang="id-ID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sv-SE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dipertanggungjawabkan.</a:t>
            </a:r>
          </a:p>
        </p:txBody>
      </p:sp>
      <p:sp>
        <p:nvSpPr>
          <p:cNvPr id="31" name="Google Shape;357;p19">
            <a:extLst>
              <a:ext uri="{FF2B5EF4-FFF2-40B4-BE49-F238E27FC236}">
                <a16:creationId xmlns:a16="http://schemas.microsoft.com/office/drawing/2014/main" id="{5AE0E19F-92DD-1850-8BDD-7BF45C51DE4F}"/>
              </a:ext>
            </a:extLst>
          </p:cNvPr>
          <p:cNvSpPr/>
          <p:nvPr/>
        </p:nvSpPr>
        <p:spPr>
          <a:xfrm>
            <a:off x="6897894" y="1797536"/>
            <a:ext cx="66571" cy="63548"/>
          </a:xfrm>
          <a:custGeom>
            <a:avLst/>
            <a:gdLst/>
            <a:ahLst/>
            <a:cxnLst/>
            <a:rect l="l" t="t" r="r" b="b"/>
            <a:pathLst>
              <a:path w="1387" h="1324" extrusionOk="0">
                <a:moveTo>
                  <a:pt x="694" y="1"/>
                </a:moveTo>
                <a:cubicBezTo>
                  <a:pt x="347" y="1"/>
                  <a:pt x="32" y="316"/>
                  <a:pt x="32" y="662"/>
                </a:cubicBezTo>
                <a:cubicBezTo>
                  <a:pt x="1" y="1040"/>
                  <a:pt x="316" y="1324"/>
                  <a:pt x="694" y="1324"/>
                </a:cubicBezTo>
                <a:cubicBezTo>
                  <a:pt x="1103" y="1324"/>
                  <a:pt x="1387" y="1009"/>
                  <a:pt x="1387" y="662"/>
                </a:cubicBezTo>
                <a:cubicBezTo>
                  <a:pt x="1387" y="284"/>
                  <a:pt x="1072" y="1"/>
                  <a:pt x="694" y="1"/>
                </a:cubicBezTo>
                <a:close/>
              </a:path>
            </a:pathLst>
          </a:custGeom>
          <a:solidFill>
            <a:srgbClr val="FFBB2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2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58;p19">
            <a:extLst>
              <a:ext uri="{FF2B5EF4-FFF2-40B4-BE49-F238E27FC236}">
                <a16:creationId xmlns:a16="http://schemas.microsoft.com/office/drawing/2014/main" id="{B11EEFCD-ED8B-9247-DEF3-DE836ED4C716}"/>
              </a:ext>
            </a:extLst>
          </p:cNvPr>
          <p:cNvSpPr/>
          <p:nvPr/>
        </p:nvSpPr>
        <p:spPr>
          <a:xfrm>
            <a:off x="6866168" y="1894297"/>
            <a:ext cx="131559" cy="66619"/>
          </a:xfrm>
          <a:custGeom>
            <a:avLst/>
            <a:gdLst/>
            <a:ahLst/>
            <a:cxnLst/>
            <a:rect l="l" t="t" r="r" b="b"/>
            <a:pathLst>
              <a:path w="2741" h="1388" extrusionOk="0">
                <a:moveTo>
                  <a:pt x="1008" y="1"/>
                </a:moveTo>
                <a:cubicBezTo>
                  <a:pt x="473" y="1"/>
                  <a:pt x="0" y="474"/>
                  <a:pt x="0" y="1009"/>
                </a:cubicBezTo>
                <a:lnTo>
                  <a:pt x="0" y="1387"/>
                </a:lnTo>
                <a:lnTo>
                  <a:pt x="2741" y="1387"/>
                </a:lnTo>
                <a:lnTo>
                  <a:pt x="2741" y="1009"/>
                </a:lnTo>
                <a:cubicBezTo>
                  <a:pt x="2741" y="474"/>
                  <a:pt x="2268" y="1"/>
                  <a:pt x="1670" y="1"/>
                </a:cubicBezTo>
                <a:close/>
              </a:path>
            </a:pathLst>
          </a:custGeom>
          <a:solidFill>
            <a:srgbClr val="FFBB2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2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59;p19">
            <a:extLst>
              <a:ext uri="{FF2B5EF4-FFF2-40B4-BE49-F238E27FC236}">
                <a16:creationId xmlns:a16="http://schemas.microsoft.com/office/drawing/2014/main" id="{E079B08E-EFC0-A0DC-A2F9-E8929B7BAB99}"/>
              </a:ext>
            </a:extLst>
          </p:cNvPr>
          <p:cNvSpPr/>
          <p:nvPr/>
        </p:nvSpPr>
        <p:spPr>
          <a:xfrm>
            <a:off x="6655943" y="1697751"/>
            <a:ext cx="564105" cy="559545"/>
          </a:xfrm>
          <a:custGeom>
            <a:avLst/>
            <a:gdLst/>
            <a:ahLst/>
            <a:cxnLst/>
            <a:rect l="l" t="t" r="r" b="b"/>
            <a:pathLst>
              <a:path w="11753" h="11658" extrusionOk="0">
                <a:moveTo>
                  <a:pt x="5703" y="1324"/>
                </a:moveTo>
                <a:cubicBezTo>
                  <a:pt x="6459" y="1324"/>
                  <a:pt x="7089" y="1954"/>
                  <a:pt x="7089" y="2710"/>
                </a:cubicBezTo>
                <a:cubicBezTo>
                  <a:pt x="7089" y="3025"/>
                  <a:pt x="6963" y="3340"/>
                  <a:pt x="6774" y="3592"/>
                </a:cubicBezTo>
                <a:cubicBezTo>
                  <a:pt x="7373" y="3844"/>
                  <a:pt x="7751" y="4443"/>
                  <a:pt x="7751" y="5104"/>
                </a:cubicBezTo>
                <a:lnTo>
                  <a:pt x="7751" y="5766"/>
                </a:lnTo>
                <a:lnTo>
                  <a:pt x="7783" y="5766"/>
                </a:lnTo>
                <a:cubicBezTo>
                  <a:pt x="7783" y="5986"/>
                  <a:pt x="7625" y="6144"/>
                  <a:pt x="7436" y="6144"/>
                </a:cubicBezTo>
                <a:lnTo>
                  <a:pt x="4002" y="6144"/>
                </a:lnTo>
                <a:cubicBezTo>
                  <a:pt x="3813" y="6144"/>
                  <a:pt x="3655" y="5986"/>
                  <a:pt x="3655" y="5766"/>
                </a:cubicBezTo>
                <a:lnTo>
                  <a:pt x="3655" y="5104"/>
                </a:lnTo>
                <a:cubicBezTo>
                  <a:pt x="3655" y="4443"/>
                  <a:pt x="4065" y="3844"/>
                  <a:pt x="4664" y="3592"/>
                </a:cubicBezTo>
                <a:cubicBezTo>
                  <a:pt x="4443" y="3340"/>
                  <a:pt x="4348" y="3056"/>
                  <a:pt x="4348" y="2710"/>
                </a:cubicBezTo>
                <a:cubicBezTo>
                  <a:pt x="4348" y="1954"/>
                  <a:pt x="4979" y="1324"/>
                  <a:pt x="5703" y="1324"/>
                </a:cubicBezTo>
                <a:close/>
                <a:moveTo>
                  <a:pt x="5798" y="0"/>
                </a:moveTo>
                <a:cubicBezTo>
                  <a:pt x="3561" y="0"/>
                  <a:pt x="1702" y="1859"/>
                  <a:pt x="1702" y="4096"/>
                </a:cubicBezTo>
                <a:cubicBezTo>
                  <a:pt x="1702" y="5041"/>
                  <a:pt x="2017" y="5955"/>
                  <a:pt x="2553" y="6616"/>
                </a:cubicBezTo>
                <a:lnTo>
                  <a:pt x="1702" y="7120"/>
                </a:lnTo>
                <a:cubicBezTo>
                  <a:pt x="1513" y="6963"/>
                  <a:pt x="1293" y="6900"/>
                  <a:pt x="1040" y="6900"/>
                </a:cubicBezTo>
                <a:cubicBezTo>
                  <a:pt x="473" y="6900"/>
                  <a:pt x="1" y="7341"/>
                  <a:pt x="1" y="7908"/>
                </a:cubicBezTo>
                <a:cubicBezTo>
                  <a:pt x="1" y="8475"/>
                  <a:pt x="473" y="8948"/>
                  <a:pt x="1040" y="8948"/>
                </a:cubicBezTo>
                <a:cubicBezTo>
                  <a:pt x="1576" y="8948"/>
                  <a:pt x="2049" y="8475"/>
                  <a:pt x="2049" y="7908"/>
                </a:cubicBezTo>
                <a:lnTo>
                  <a:pt x="2049" y="7719"/>
                </a:lnTo>
                <a:lnTo>
                  <a:pt x="3025" y="7120"/>
                </a:lnTo>
                <a:cubicBezTo>
                  <a:pt x="3309" y="7372"/>
                  <a:pt x="3592" y="7593"/>
                  <a:pt x="3939" y="7751"/>
                </a:cubicBezTo>
                <a:lnTo>
                  <a:pt x="3277" y="8948"/>
                </a:lnTo>
                <a:lnTo>
                  <a:pt x="3088" y="8948"/>
                </a:lnTo>
                <a:cubicBezTo>
                  <a:pt x="2521" y="8948"/>
                  <a:pt x="2049" y="9420"/>
                  <a:pt x="2049" y="9956"/>
                </a:cubicBezTo>
                <a:cubicBezTo>
                  <a:pt x="2049" y="10523"/>
                  <a:pt x="2521" y="10996"/>
                  <a:pt x="3088" y="10996"/>
                </a:cubicBezTo>
                <a:cubicBezTo>
                  <a:pt x="3624" y="10996"/>
                  <a:pt x="4096" y="10523"/>
                  <a:pt x="4096" y="9956"/>
                </a:cubicBezTo>
                <a:cubicBezTo>
                  <a:pt x="4096" y="9735"/>
                  <a:pt x="4033" y="9483"/>
                  <a:pt x="3876" y="9294"/>
                </a:cubicBezTo>
                <a:lnTo>
                  <a:pt x="4569" y="8034"/>
                </a:lnTo>
                <a:cubicBezTo>
                  <a:pt x="4853" y="8097"/>
                  <a:pt x="5168" y="8192"/>
                  <a:pt x="5483" y="8223"/>
                </a:cubicBezTo>
                <a:lnTo>
                  <a:pt x="5483" y="9672"/>
                </a:lnTo>
                <a:cubicBezTo>
                  <a:pt x="5073" y="9830"/>
                  <a:pt x="4821" y="10208"/>
                  <a:pt x="4821" y="10617"/>
                </a:cubicBezTo>
                <a:cubicBezTo>
                  <a:pt x="4821" y="11185"/>
                  <a:pt x="5294" y="11657"/>
                  <a:pt x="5829" y="11657"/>
                </a:cubicBezTo>
                <a:cubicBezTo>
                  <a:pt x="6396" y="11657"/>
                  <a:pt x="6869" y="11185"/>
                  <a:pt x="6869" y="10617"/>
                </a:cubicBezTo>
                <a:cubicBezTo>
                  <a:pt x="6869" y="10208"/>
                  <a:pt x="6585" y="9798"/>
                  <a:pt x="6176" y="9672"/>
                </a:cubicBezTo>
                <a:lnTo>
                  <a:pt x="6176" y="8223"/>
                </a:lnTo>
                <a:cubicBezTo>
                  <a:pt x="6491" y="8192"/>
                  <a:pt x="6806" y="8160"/>
                  <a:pt x="7089" y="8034"/>
                </a:cubicBezTo>
                <a:lnTo>
                  <a:pt x="7814" y="9294"/>
                </a:lnTo>
                <a:cubicBezTo>
                  <a:pt x="7657" y="9483"/>
                  <a:pt x="7562" y="9672"/>
                  <a:pt x="7562" y="9956"/>
                </a:cubicBezTo>
                <a:cubicBezTo>
                  <a:pt x="7562" y="10523"/>
                  <a:pt x="8035" y="10996"/>
                  <a:pt x="8602" y="10996"/>
                </a:cubicBezTo>
                <a:cubicBezTo>
                  <a:pt x="9137" y="10996"/>
                  <a:pt x="9610" y="10523"/>
                  <a:pt x="9610" y="9956"/>
                </a:cubicBezTo>
                <a:cubicBezTo>
                  <a:pt x="9610" y="9420"/>
                  <a:pt x="9137" y="8948"/>
                  <a:pt x="8602" y="8948"/>
                </a:cubicBezTo>
                <a:lnTo>
                  <a:pt x="8381" y="8948"/>
                </a:lnTo>
                <a:lnTo>
                  <a:pt x="7720" y="7751"/>
                </a:lnTo>
                <a:cubicBezTo>
                  <a:pt x="8035" y="7593"/>
                  <a:pt x="8350" y="7372"/>
                  <a:pt x="8633" y="7120"/>
                </a:cubicBezTo>
                <a:lnTo>
                  <a:pt x="9704" y="7719"/>
                </a:lnTo>
                <a:lnTo>
                  <a:pt x="9704" y="7908"/>
                </a:lnTo>
                <a:cubicBezTo>
                  <a:pt x="9704" y="8475"/>
                  <a:pt x="10177" y="8948"/>
                  <a:pt x="10713" y="8948"/>
                </a:cubicBezTo>
                <a:cubicBezTo>
                  <a:pt x="11280" y="8948"/>
                  <a:pt x="11752" y="8475"/>
                  <a:pt x="11752" y="7908"/>
                </a:cubicBezTo>
                <a:cubicBezTo>
                  <a:pt x="11626" y="7309"/>
                  <a:pt x="11154" y="6900"/>
                  <a:pt x="10586" y="6900"/>
                </a:cubicBezTo>
                <a:cubicBezTo>
                  <a:pt x="10366" y="6900"/>
                  <a:pt x="10114" y="6963"/>
                  <a:pt x="9925" y="7120"/>
                </a:cubicBezTo>
                <a:lnTo>
                  <a:pt x="9011" y="6616"/>
                </a:lnTo>
                <a:cubicBezTo>
                  <a:pt x="9515" y="5892"/>
                  <a:pt x="9893" y="4978"/>
                  <a:pt x="9893" y="4096"/>
                </a:cubicBezTo>
                <a:cubicBezTo>
                  <a:pt x="9893" y="1796"/>
                  <a:pt x="8035" y="0"/>
                  <a:pt x="5798" y="0"/>
                </a:cubicBezTo>
                <a:close/>
              </a:path>
            </a:pathLst>
          </a:custGeom>
          <a:solidFill>
            <a:srgbClr val="FFBB2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2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6" name="Google Shape;392;p19">
            <a:extLst>
              <a:ext uri="{FF2B5EF4-FFF2-40B4-BE49-F238E27FC236}">
                <a16:creationId xmlns:a16="http://schemas.microsoft.com/office/drawing/2014/main" id="{49173746-FD61-00E7-31E8-C2EC91CFB407}"/>
              </a:ext>
            </a:extLst>
          </p:cNvPr>
          <p:cNvSpPr/>
          <p:nvPr/>
        </p:nvSpPr>
        <p:spPr>
          <a:xfrm>
            <a:off x="6332321" y="1372844"/>
            <a:ext cx="1211200" cy="1211200"/>
          </a:xfrm>
          <a:prstGeom prst="ellipse">
            <a:avLst/>
          </a:prstGeom>
          <a:noFill/>
          <a:ln w="28575" cap="flat" cmpd="sng">
            <a:solidFill>
              <a:srgbClr val="FFBB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24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8" name="Google Shape;396;p19">
            <a:extLst>
              <a:ext uri="{FF2B5EF4-FFF2-40B4-BE49-F238E27FC236}">
                <a16:creationId xmlns:a16="http://schemas.microsoft.com/office/drawing/2014/main" id="{1A3A0B81-B640-651D-3F35-CF77A21259A2}"/>
              </a:ext>
            </a:extLst>
          </p:cNvPr>
          <p:cNvSpPr/>
          <p:nvPr/>
        </p:nvSpPr>
        <p:spPr>
          <a:xfrm>
            <a:off x="5505249" y="3668578"/>
            <a:ext cx="2032000" cy="112400"/>
          </a:xfrm>
          <a:prstGeom prst="rect">
            <a:avLst/>
          </a:prstGeom>
          <a:solidFill>
            <a:srgbClr val="FFBB2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24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cxnSp>
        <p:nvCxnSpPr>
          <p:cNvPr id="69" name="Google Shape;397;p19">
            <a:extLst>
              <a:ext uri="{FF2B5EF4-FFF2-40B4-BE49-F238E27FC236}">
                <a16:creationId xmlns:a16="http://schemas.microsoft.com/office/drawing/2014/main" id="{A7F0F631-87F1-E20C-3429-013CE0430E08}"/>
              </a:ext>
            </a:extLst>
          </p:cNvPr>
          <p:cNvCxnSpPr>
            <a:cxnSpLocks/>
          </p:cNvCxnSpPr>
          <p:nvPr/>
        </p:nvCxnSpPr>
        <p:spPr>
          <a:xfrm>
            <a:off x="6912001" y="2583976"/>
            <a:ext cx="0" cy="1084400"/>
          </a:xfrm>
          <a:prstGeom prst="straightConnector1">
            <a:avLst/>
          </a:prstGeom>
          <a:noFill/>
          <a:ln w="28575" cap="flat" cmpd="sng">
            <a:solidFill>
              <a:srgbClr val="FFBB24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6" name="Google Shape;423;p19">
            <a:extLst>
              <a:ext uri="{FF2B5EF4-FFF2-40B4-BE49-F238E27FC236}">
                <a16:creationId xmlns:a16="http://schemas.microsoft.com/office/drawing/2014/main" id="{BDC17099-20C8-AC9A-FCB0-54A5EE1376DA}"/>
              </a:ext>
            </a:extLst>
          </p:cNvPr>
          <p:cNvSpPr txBox="1"/>
          <p:nvPr/>
        </p:nvSpPr>
        <p:spPr>
          <a:xfrm>
            <a:off x="7593898" y="1334145"/>
            <a:ext cx="3045870" cy="12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sv-SE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Diisi oleh UPPS/PS pada file </a:t>
            </a:r>
            <a:r>
              <a:rPr lang="sv-SE" b="1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Excel</a:t>
            </a:r>
            <a:r>
              <a:rPr lang="sv-SE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sesuai template yang telah ditetapkan (template DKPS).</a:t>
            </a:r>
          </a:p>
        </p:txBody>
      </p:sp>
      <p:sp>
        <p:nvSpPr>
          <p:cNvPr id="97" name="Google Shape;423;p19">
            <a:extLst>
              <a:ext uri="{FF2B5EF4-FFF2-40B4-BE49-F238E27FC236}">
                <a16:creationId xmlns:a16="http://schemas.microsoft.com/office/drawing/2014/main" id="{A14C6531-C707-B5D4-FC1E-972C6BDD8DCB}"/>
              </a:ext>
            </a:extLst>
          </p:cNvPr>
          <p:cNvSpPr txBox="1"/>
          <p:nvPr/>
        </p:nvSpPr>
        <p:spPr>
          <a:xfrm>
            <a:off x="9529095" y="4649010"/>
            <a:ext cx="2574819" cy="12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sv-SE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Data yang diisikan sesuai </a:t>
            </a:r>
            <a:r>
              <a:rPr lang="sv-SE" b="1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TS</a:t>
            </a:r>
            <a:r>
              <a:rPr lang="sv-SE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yang ditetapkan </a:t>
            </a:r>
            <a:r>
              <a:rPr lang="sv-SE" b="1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saat pengajuan</a:t>
            </a:r>
          </a:p>
        </p:txBody>
      </p:sp>
    </p:spTree>
    <p:extLst>
      <p:ext uri="{BB962C8B-B14F-4D97-AF65-F5344CB8AC3E}">
        <p14:creationId xmlns:p14="http://schemas.microsoft.com/office/powerpoint/2010/main" val="3982916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378BB-F859-DB7D-EA02-7D20DD424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2656" y="384790"/>
            <a:ext cx="10515600" cy="735694"/>
          </a:xfrm>
        </p:spPr>
        <p:txBody>
          <a:bodyPr/>
          <a:lstStyle/>
          <a:p>
            <a:pPr algn="ctr"/>
            <a:r>
              <a:rPr lang="en-US" b="1" dirty="0">
                <a:latin typeface="Poppins" panose="00000500000000000000" pitchFamily="2" charset="0"/>
                <a:cs typeface="Poppins" panose="00000500000000000000" pitchFamily="2" charset="0"/>
              </a:rPr>
              <a:t>DKPS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363573-B45B-C4FB-3D35-7922B081EA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61" b="4912"/>
          <a:stretch/>
        </p:blipFill>
        <p:spPr>
          <a:xfrm>
            <a:off x="2192594" y="1120483"/>
            <a:ext cx="7629832" cy="504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150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653ACB4-2337-5086-40C0-A5D8AEEF7050}"/>
              </a:ext>
            </a:extLst>
          </p:cNvPr>
          <p:cNvSpPr txBox="1"/>
          <p:nvPr/>
        </p:nvSpPr>
        <p:spPr>
          <a:xfrm>
            <a:off x="2846449" y="335496"/>
            <a:ext cx="61084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d-ID" sz="3600" b="1" dirty="0">
                <a:latin typeface="Poppins" panose="00000500000000000000" pitchFamily="2" charset="0"/>
                <a:cs typeface="Poppins" panose="00000500000000000000" pitchFamily="2" charset="0"/>
              </a:rPr>
              <a:t>DKPS</a:t>
            </a:r>
            <a:endParaRPr lang="en-ID" sz="36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F27A43-6E5C-8D25-190A-82569E4F301A}"/>
              </a:ext>
            </a:extLst>
          </p:cNvPr>
          <p:cNvSpPr/>
          <p:nvPr/>
        </p:nvSpPr>
        <p:spPr>
          <a:xfrm>
            <a:off x="391629" y="1336083"/>
            <a:ext cx="3559404" cy="20048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008000" rIns="182880" bIns="182880" rtlCol="0" anchor="t"/>
          <a:lstStyle/>
          <a:p>
            <a:pPr algn="ctr" defTabSz="914446"/>
            <a:endParaRPr lang="en-US" sz="1400" dirty="0">
              <a:solidFill>
                <a:prstClr val="black">
                  <a:lumMod val="75000"/>
                  <a:lumOff val="25000"/>
                </a:prstClr>
              </a:solidFill>
              <a:latin typeface="Roboto" panose="02000000000000000000" pitchFamily="2" charset="0"/>
              <a:ea typeface="Roboto" panose="02000000000000000000" pitchFamily="2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4F1F00E-4551-E54D-D434-420E0D09C8A9}"/>
              </a:ext>
            </a:extLst>
          </p:cNvPr>
          <p:cNvSpPr/>
          <p:nvPr/>
        </p:nvSpPr>
        <p:spPr>
          <a:xfrm>
            <a:off x="1857098" y="1002120"/>
            <a:ext cx="628469" cy="628469"/>
          </a:xfrm>
          <a:prstGeom prst="ellipse">
            <a:avLst/>
          </a:prstGeom>
          <a:solidFill>
            <a:srgbClr val="00206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sym typeface="Arial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B20F9E8-A596-CF17-0777-B8CC9B95E957}"/>
              </a:ext>
            </a:extLst>
          </p:cNvPr>
          <p:cNvSpPr/>
          <p:nvPr/>
        </p:nvSpPr>
        <p:spPr>
          <a:xfrm>
            <a:off x="563701" y="1752416"/>
            <a:ext cx="3215260" cy="1231106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pPr algn="ctr" defTabSz="914446"/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Pengisian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DKPS </a:t>
            </a:r>
            <a:r>
              <a:rPr lang="en-US" sz="2000" b="1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mengacu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pada </a:t>
            </a:r>
            <a:r>
              <a:rPr lang="en-US" sz="2000" b="1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Buku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3 IAPSK 3.0 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dan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menggunakan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template excel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yang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ditetapkan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9973FFA-840F-ECCD-4A95-1F0699C6ABE3}"/>
              </a:ext>
            </a:extLst>
          </p:cNvPr>
          <p:cNvGrpSpPr/>
          <p:nvPr/>
        </p:nvGrpSpPr>
        <p:grpSpPr>
          <a:xfrm>
            <a:off x="2023824" y="1168166"/>
            <a:ext cx="295017" cy="296377"/>
            <a:chOff x="9169400" y="3255963"/>
            <a:chExt cx="344488" cy="346075"/>
          </a:xfrm>
        </p:grpSpPr>
        <p:sp>
          <p:nvSpPr>
            <p:cNvPr id="15" name="Freeform 115">
              <a:extLst>
                <a:ext uri="{FF2B5EF4-FFF2-40B4-BE49-F238E27FC236}">
                  <a16:creationId xmlns:a16="http://schemas.microsoft.com/office/drawing/2014/main" id="{370AC237-D05E-0CFF-1E89-120D463FC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9400" y="3255963"/>
              <a:ext cx="344488" cy="346075"/>
            </a:xfrm>
            <a:custGeom>
              <a:avLst/>
              <a:gdLst>
                <a:gd name="T0" fmla="*/ 64 w 92"/>
                <a:gd name="T1" fmla="*/ 17 h 92"/>
                <a:gd name="T2" fmla="*/ 52 w 92"/>
                <a:gd name="T3" fmla="*/ 13 h 92"/>
                <a:gd name="T4" fmla="*/ 52 w 92"/>
                <a:gd name="T5" fmla="*/ 0 h 92"/>
                <a:gd name="T6" fmla="*/ 40 w 92"/>
                <a:gd name="T7" fmla="*/ 0 h 92"/>
                <a:gd name="T8" fmla="*/ 40 w 92"/>
                <a:gd name="T9" fmla="*/ 13 h 92"/>
                <a:gd name="T10" fmla="*/ 28 w 92"/>
                <a:gd name="T11" fmla="*/ 17 h 92"/>
                <a:gd name="T12" fmla="*/ 19 w 92"/>
                <a:gd name="T13" fmla="*/ 8 h 92"/>
                <a:gd name="T14" fmla="*/ 8 w 92"/>
                <a:gd name="T15" fmla="*/ 19 h 92"/>
                <a:gd name="T16" fmla="*/ 17 w 92"/>
                <a:gd name="T17" fmla="*/ 28 h 92"/>
                <a:gd name="T18" fmla="*/ 13 w 92"/>
                <a:gd name="T19" fmla="*/ 40 h 92"/>
                <a:gd name="T20" fmla="*/ 0 w 92"/>
                <a:gd name="T21" fmla="*/ 40 h 92"/>
                <a:gd name="T22" fmla="*/ 0 w 92"/>
                <a:gd name="T23" fmla="*/ 52 h 92"/>
                <a:gd name="T24" fmla="*/ 13 w 92"/>
                <a:gd name="T25" fmla="*/ 52 h 92"/>
                <a:gd name="T26" fmla="*/ 17 w 92"/>
                <a:gd name="T27" fmla="*/ 64 h 92"/>
                <a:gd name="T28" fmla="*/ 8 w 92"/>
                <a:gd name="T29" fmla="*/ 73 h 92"/>
                <a:gd name="T30" fmla="*/ 19 w 92"/>
                <a:gd name="T31" fmla="*/ 84 h 92"/>
                <a:gd name="T32" fmla="*/ 28 w 92"/>
                <a:gd name="T33" fmla="*/ 75 h 92"/>
                <a:gd name="T34" fmla="*/ 40 w 92"/>
                <a:gd name="T35" fmla="*/ 79 h 92"/>
                <a:gd name="T36" fmla="*/ 40 w 92"/>
                <a:gd name="T37" fmla="*/ 92 h 92"/>
                <a:gd name="T38" fmla="*/ 52 w 92"/>
                <a:gd name="T39" fmla="*/ 92 h 92"/>
                <a:gd name="T40" fmla="*/ 52 w 92"/>
                <a:gd name="T41" fmla="*/ 79 h 92"/>
                <a:gd name="T42" fmla="*/ 64 w 92"/>
                <a:gd name="T43" fmla="*/ 75 h 92"/>
                <a:gd name="T44" fmla="*/ 73 w 92"/>
                <a:gd name="T45" fmla="*/ 84 h 92"/>
                <a:gd name="T46" fmla="*/ 84 w 92"/>
                <a:gd name="T47" fmla="*/ 73 h 92"/>
                <a:gd name="T48" fmla="*/ 75 w 92"/>
                <a:gd name="T49" fmla="*/ 64 h 92"/>
                <a:gd name="T50" fmla="*/ 79 w 92"/>
                <a:gd name="T51" fmla="*/ 52 h 92"/>
                <a:gd name="T52" fmla="*/ 92 w 92"/>
                <a:gd name="T53" fmla="*/ 52 h 92"/>
                <a:gd name="T54" fmla="*/ 92 w 92"/>
                <a:gd name="T55" fmla="*/ 40 h 92"/>
                <a:gd name="T56" fmla="*/ 79 w 92"/>
                <a:gd name="T57" fmla="*/ 40 h 92"/>
                <a:gd name="T58" fmla="*/ 77 w 92"/>
                <a:gd name="T59" fmla="*/ 33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2" h="92">
                  <a:moveTo>
                    <a:pt x="64" y="17"/>
                  </a:moveTo>
                  <a:cubicBezTo>
                    <a:pt x="61" y="15"/>
                    <a:pt x="55" y="14"/>
                    <a:pt x="52" y="13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37" y="14"/>
                    <a:pt x="31" y="15"/>
                    <a:pt x="28" y="17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5" y="31"/>
                    <a:pt x="14" y="37"/>
                    <a:pt x="13" y="4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4" y="55"/>
                    <a:pt x="15" y="61"/>
                    <a:pt x="17" y="64"/>
                  </a:cubicBezTo>
                  <a:cubicBezTo>
                    <a:pt x="8" y="73"/>
                    <a:pt x="8" y="73"/>
                    <a:pt x="8" y="73"/>
                  </a:cubicBezTo>
                  <a:cubicBezTo>
                    <a:pt x="19" y="84"/>
                    <a:pt x="19" y="84"/>
                    <a:pt x="19" y="84"/>
                  </a:cubicBezTo>
                  <a:cubicBezTo>
                    <a:pt x="28" y="75"/>
                    <a:pt x="28" y="75"/>
                    <a:pt x="28" y="75"/>
                  </a:cubicBezTo>
                  <a:cubicBezTo>
                    <a:pt x="31" y="77"/>
                    <a:pt x="37" y="78"/>
                    <a:pt x="40" y="79"/>
                  </a:cubicBezTo>
                  <a:cubicBezTo>
                    <a:pt x="40" y="92"/>
                    <a:pt x="40" y="92"/>
                    <a:pt x="40" y="92"/>
                  </a:cubicBezTo>
                  <a:cubicBezTo>
                    <a:pt x="52" y="92"/>
                    <a:pt x="52" y="92"/>
                    <a:pt x="52" y="92"/>
                  </a:cubicBezTo>
                  <a:cubicBezTo>
                    <a:pt x="52" y="79"/>
                    <a:pt x="52" y="79"/>
                    <a:pt x="52" y="79"/>
                  </a:cubicBezTo>
                  <a:cubicBezTo>
                    <a:pt x="55" y="78"/>
                    <a:pt x="61" y="77"/>
                    <a:pt x="64" y="75"/>
                  </a:cubicBezTo>
                  <a:cubicBezTo>
                    <a:pt x="73" y="84"/>
                    <a:pt x="73" y="84"/>
                    <a:pt x="73" y="84"/>
                  </a:cubicBezTo>
                  <a:cubicBezTo>
                    <a:pt x="84" y="73"/>
                    <a:pt x="84" y="73"/>
                    <a:pt x="84" y="73"/>
                  </a:cubicBezTo>
                  <a:cubicBezTo>
                    <a:pt x="75" y="64"/>
                    <a:pt x="75" y="64"/>
                    <a:pt x="75" y="64"/>
                  </a:cubicBezTo>
                  <a:cubicBezTo>
                    <a:pt x="77" y="61"/>
                    <a:pt x="78" y="55"/>
                    <a:pt x="79" y="52"/>
                  </a:cubicBezTo>
                  <a:cubicBezTo>
                    <a:pt x="92" y="52"/>
                    <a:pt x="92" y="52"/>
                    <a:pt x="92" y="52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9" y="38"/>
                    <a:pt x="78" y="35"/>
                    <a:pt x="77" y="33"/>
                  </a:cubicBezTo>
                </a:path>
              </a:pathLst>
            </a:custGeom>
            <a:no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46"/>
              <a:endParaRPr lang="id-ID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16" name="Freeform 116">
              <a:extLst>
                <a:ext uri="{FF2B5EF4-FFF2-40B4-BE49-F238E27FC236}">
                  <a16:creationId xmlns:a16="http://schemas.microsoft.com/office/drawing/2014/main" id="{C6A131DC-7248-DCBD-6386-AFCB25E62AEE}"/>
                </a:ext>
              </a:extLst>
            </p:cNvPr>
            <p:cNvSpPr>
              <a:spLocks/>
            </p:cNvSpPr>
            <p:nvPr/>
          </p:nvSpPr>
          <p:spPr bwMode="auto">
            <a:xfrm>
              <a:off x="9277350" y="3255963"/>
              <a:ext cx="236538" cy="211138"/>
            </a:xfrm>
            <a:custGeom>
              <a:avLst/>
              <a:gdLst>
                <a:gd name="T0" fmla="*/ 149 w 149"/>
                <a:gd name="T1" fmla="*/ 0 h 133"/>
                <a:gd name="T2" fmla="*/ 43 w 149"/>
                <a:gd name="T3" fmla="*/ 133 h 133"/>
                <a:gd name="T4" fmla="*/ 0 w 149"/>
                <a:gd name="T5" fmla="*/ 9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133">
                  <a:moveTo>
                    <a:pt x="149" y="0"/>
                  </a:moveTo>
                  <a:lnTo>
                    <a:pt x="43" y="133"/>
                  </a:lnTo>
                  <a:lnTo>
                    <a:pt x="0" y="90"/>
                  </a:lnTo>
                </a:path>
              </a:pathLst>
            </a:custGeom>
            <a:no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46"/>
              <a:endParaRPr lang="id-ID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CBA7A3B3-33BE-387C-321D-39DFB4E47B93}"/>
              </a:ext>
            </a:extLst>
          </p:cNvPr>
          <p:cNvSpPr/>
          <p:nvPr/>
        </p:nvSpPr>
        <p:spPr>
          <a:xfrm>
            <a:off x="4289374" y="1336083"/>
            <a:ext cx="3559404" cy="20048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008000" rIns="182880" bIns="182880" rtlCol="0" anchor="t"/>
          <a:lstStyle/>
          <a:p>
            <a:pPr algn="ctr" defTabSz="914446"/>
            <a:endParaRPr lang="en-US" sz="1400" dirty="0">
              <a:solidFill>
                <a:prstClr val="black">
                  <a:lumMod val="75000"/>
                  <a:lumOff val="25000"/>
                </a:prstClr>
              </a:solidFill>
              <a:latin typeface="Roboto" panose="02000000000000000000" pitchFamily="2" charset="0"/>
              <a:ea typeface="Roboto" panose="02000000000000000000" pitchFamily="2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BC97CC3D-EA58-D267-02FB-A9CE97FC71DC}"/>
              </a:ext>
            </a:extLst>
          </p:cNvPr>
          <p:cNvSpPr/>
          <p:nvPr/>
        </p:nvSpPr>
        <p:spPr>
          <a:xfrm>
            <a:off x="5754843" y="1002120"/>
            <a:ext cx="628469" cy="628469"/>
          </a:xfrm>
          <a:prstGeom prst="ellipse">
            <a:avLst/>
          </a:prstGeom>
          <a:solidFill>
            <a:srgbClr val="00206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sym typeface="Arial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5318CEF-16AB-68DA-2F64-47944D78799A}"/>
              </a:ext>
            </a:extLst>
          </p:cNvPr>
          <p:cNvSpPr/>
          <p:nvPr/>
        </p:nvSpPr>
        <p:spPr>
          <a:xfrm>
            <a:off x="4481777" y="1766445"/>
            <a:ext cx="3215260" cy="923330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pPr algn="ctr" defTabSz="914446"/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Jumlah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tabel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pada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setiap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</a:t>
            </a:r>
            <a:r>
              <a:rPr lang="en-US" sz="2000" b="1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jenis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</a:t>
            </a:r>
            <a:r>
              <a:rPr lang="en-US" sz="2000" b="1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ajuan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</a:t>
            </a:r>
            <a:r>
              <a:rPr lang="en-US" sz="2000" b="1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akreditasi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dan </a:t>
            </a:r>
            <a:r>
              <a:rPr lang="en-US" sz="2000" b="1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jenjang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PS </a:t>
            </a:r>
            <a:r>
              <a:rPr lang="en-US" sz="2000" b="1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berbeda-beda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DE1487D-9FE7-2BA3-151A-51BD064EDF59}"/>
              </a:ext>
            </a:extLst>
          </p:cNvPr>
          <p:cNvSpPr/>
          <p:nvPr/>
        </p:nvSpPr>
        <p:spPr>
          <a:xfrm>
            <a:off x="8279483" y="1336083"/>
            <a:ext cx="3658169" cy="20048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008000" rIns="182880" bIns="182880" rtlCol="0" anchor="t"/>
          <a:lstStyle/>
          <a:p>
            <a:pPr algn="ctr" defTabSz="914446"/>
            <a:endParaRPr lang="en-US" sz="1400" dirty="0">
              <a:solidFill>
                <a:prstClr val="black">
                  <a:lumMod val="75000"/>
                  <a:lumOff val="25000"/>
                </a:prstClr>
              </a:solidFill>
              <a:latin typeface="Roboto" panose="02000000000000000000" pitchFamily="2" charset="0"/>
              <a:ea typeface="Roboto" panose="02000000000000000000" pitchFamily="2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DB32681-AF7D-8498-0ABC-3F973102D2FD}"/>
              </a:ext>
            </a:extLst>
          </p:cNvPr>
          <p:cNvSpPr/>
          <p:nvPr/>
        </p:nvSpPr>
        <p:spPr>
          <a:xfrm>
            <a:off x="9744953" y="1002120"/>
            <a:ext cx="628469" cy="628469"/>
          </a:xfrm>
          <a:prstGeom prst="ellipse">
            <a:avLst/>
          </a:prstGeom>
          <a:solidFill>
            <a:srgbClr val="00206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sym typeface="Arial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AD91E95-3153-07DA-3944-D05FD7697673}"/>
              </a:ext>
            </a:extLst>
          </p:cNvPr>
          <p:cNvSpPr/>
          <p:nvPr/>
        </p:nvSpPr>
        <p:spPr>
          <a:xfrm>
            <a:off x="8463657" y="1600517"/>
            <a:ext cx="3658169" cy="153888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pPr defTabSz="914446"/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DKPS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digunakan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:</a:t>
            </a:r>
          </a:p>
          <a:p>
            <a:pPr marL="342900" indent="-342900" defTabSz="914446">
              <a:buFont typeface="Courier New" panose="02070309020205020404" pitchFamily="49" charset="0"/>
              <a:buChar char="o"/>
            </a:pP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Sebagai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bahan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analisis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dan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Evaluasi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pada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elemen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</a:t>
            </a:r>
            <a:r>
              <a:rPr lang="en-US" sz="2000" b="1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kuantitatif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di LED</a:t>
            </a:r>
          </a:p>
          <a:p>
            <a:pPr marL="342900" indent="-342900" defTabSz="914446">
              <a:buFont typeface="Courier New" panose="02070309020205020404" pitchFamily="49" charset="0"/>
              <a:buChar char="o"/>
            </a:pP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Untuk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penilaian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AK dan AL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2FA49A0-7375-3D13-D3BF-265EF1342782}"/>
              </a:ext>
            </a:extLst>
          </p:cNvPr>
          <p:cNvGrpSpPr/>
          <p:nvPr/>
        </p:nvGrpSpPr>
        <p:grpSpPr>
          <a:xfrm>
            <a:off x="5918044" y="1158060"/>
            <a:ext cx="302064" cy="316586"/>
            <a:chOff x="2678113" y="3255963"/>
            <a:chExt cx="330200" cy="346075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C17E751-9C2F-0962-FEDD-3F2DFE2C16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8113" y="3255963"/>
              <a:ext cx="330200" cy="346075"/>
            </a:xfrm>
            <a:prstGeom prst="rect">
              <a:avLst/>
            </a:prstGeom>
            <a:no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46"/>
              <a:endParaRPr lang="id-ID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25" name="Line 19">
              <a:extLst>
                <a:ext uri="{FF2B5EF4-FFF2-40B4-BE49-F238E27FC236}">
                  <a16:creationId xmlns:a16="http://schemas.microsoft.com/office/drawing/2014/main" id="{4A9FF3BE-FE61-9F54-DD7F-4E1AA9A7DF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43213" y="3360738"/>
              <a:ext cx="0" cy="106363"/>
            </a:xfrm>
            <a:prstGeom prst="line">
              <a:avLst/>
            </a:prstGeom>
            <a:no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46"/>
              <a:endParaRPr lang="id-ID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26" name="Line 20">
              <a:extLst>
                <a:ext uri="{FF2B5EF4-FFF2-40B4-BE49-F238E27FC236}">
                  <a16:creationId xmlns:a16="http://schemas.microsoft.com/office/drawing/2014/main" id="{5FE105CD-9302-F76E-448D-FF28302E011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33700" y="3436938"/>
              <a:ext cx="0" cy="30163"/>
            </a:xfrm>
            <a:prstGeom prst="line">
              <a:avLst/>
            </a:prstGeom>
            <a:no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46"/>
              <a:endParaRPr lang="id-ID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27" name="Line 21">
              <a:extLst>
                <a:ext uri="{FF2B5EF4-FFF2-40B4-BE49-F238E27FC236}">
                  <a16:creationId xmlns:a16="http://schemas.microsoft.com/office/drawing/2014/main" id="{F53C5D67-52F9-F98F-AFF3-8479290F5A6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52725" y="3300413"/>
              <a:ext cx="0" cy="76200"/>
            </a:xfrm>
            <a:prstGeom prst="line">
              <a:avLst/>
            </a:prstGeom>
            <a:no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46"/>
              <a:endParaRPr lang="id-ID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28" name="Line 22">
              <a:extLst>
                <a:ext uri="{FF2B5EF4-FFF2-40B4-BE49-F238E27FC236}">
                  <a16:creationId xmlns:a16="http://schemas.microsoft.com/office/drawing/2014/main" id="{A43234A3-B720-EF78-1A08-B9FBF4420C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52725" y="3406775"/>
              <a:ext cx="0" cy="60325"/>
            </a:xfrm>
            <a:prstGeom prst="line">
              <a:avLst/>
            </a:prstGeom>
            <a:no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46"/>
              <a:endParaRPr lang="id-ID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29" name="Line 23">
              <a:extLst>
                <a:ext uri="{FF2B5EF4-FFF2-40B4-BE49-F238E27FC236}">
                  <a16:creationId xmlns:a16="http://schemas.microsoft.com/office/drawing/2014/main" id="{11B46F84-FA55-1455-C5CA-8FB4DD8C424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33700" y="3300413"/>
              <a:ext cx="0" cy="106363"/>
            </a:xfrm>
            <a:prstGeom prst="line">
              <a:avLst/>
            </a:prstGeom>
            <a:no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46"/>
              <a:endParaRPr lang="id-ID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30" name="Line 24">
              <a:extLst>
                <a:ext uri="{FF2B5EF4-FFF2-40B4-BE49-F238E27FC236}">
                  <a16:creationId xmlns:a16="http://schemas.microsoft.com/office/drawing/2014/main" id="{BD0D1498-5B0D-3FF7-A689-139E4976C8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43213" y="3300413"/>
              <a:ext cx="0" cy="30163"/>
            </a:xfrm>
            <a:prstGeom prst="line">
              <a:avLst/>
            </a:prstGeom>
            <a:no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46"/>
              <a:endParaRPr lang="id-ID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028A2E82-66CE-E89C-4DD2-D409C6A753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3538" y="3406775"/>
              <a:ext cx="60325" cy="30163"/>
            </a:xfrm>
            <a:prstGeom prst="rect">
              <a:avLst/>
            </a:prstGeom>
            <a:no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46"/>
              <a:endParaRPr lang="id-ID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BA7E7097-A7EE-1753-7891-0FA7417CCA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13050" y="3330575"/>
              <a:ext cx="60325" cy="30163"/>
            </a:xfrm>
            <a:prstGeom prst="rect">
              <a:avLst/>
            </a:prstGeom>
            <a:no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46"/>
              <a:endParaRPr lang="id-ID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17BCE2A-A10E-4BF0-5B21-93DFEC3965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22563" y="3376613"/>
              <a:ext cx="60325" cy="30163"/>
            </a:xfrm>
            <a:prstGeom prst="rect">
              <a:avLst/>
            </a:prstGeom>
            <a:no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46"/>
              <a:endParaRPr lang="id-ID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583E6458-EB39-FCAA-6003-7A9FEF7F1E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1475" y="3511550"/>
              <a:ext cx="44450" cy="46038"/>
            </a:xfrm>
            <a:prstGeom prst="ellipse">
              <a:avLst/>
            </a:prstGeom>
            <a:no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46"/>
              <a:endParaRPr lang="id-ID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CDE4E72-A613-E834-8C85-6F770C9ACC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0988" y="3511550"/>
              <a:ext cx="44450" cy="46038"/>
            </a:xfrm>
            <a:prstGeom prst="ellipse">
              <a:avLst/>
            </a:prstGeom>
            <a:no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46"/>
              <a:endParaRPr lang="id-ID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B3FB4033-A9CF-F8BD-F368-385B6BAF4F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30500" y="3511550"/>
              <a:ext cx="44450" cy="46038"/>
            </a:xfrm>
            <a:prstGeom prst="ellipse">
              <a:avLst/>
            </a:prstGeom>
            <a:noFill/>
            <a:ln w="63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46"/>
              <a:endParaRPr lang="id-ID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0D9F487-B1AF-CBA0-8F8B-3F5F0FEE297C}"/>
              </a:ext>
            </a:extLst>
          </p:cNvPr>
          <p:cNvGrpSpPr/>
          <p:nvPr/>
        </p:nvGrpSpPr>
        <p:grpSpPr>
          <a:xfrm>
            <a:off x="9949359" y="1176340"/>
            <a:ext cx="219654" cy="280026"/>
            <a:chOff x="4886325" y="2532063"/>
            <a:chExt cx="271463" cy="346075"/>
          </a:xfrm>
        </p:grpSpPr>
        <p:sp>
          <p:nvSpPr>
            <p:cNvPr id="38" name="Freeform 56">
              <a:extLst>
                <a:ext uri="{FF2B5EF4-FFF2-40B4-BE49-F238E27FC236}">
                  <a16:creationId xmlns:a16="http://schemas.microsoft.com/office/drawing/2014/main" id="{6DC658E0-88BC-9E3D-CB8A-00E402EAE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6325" y="2532063"/>
              <a:ext cx="60325" cy="104775"/>
            </a:xfrm>
            <a:custGeom>
              <a:avLst/>
              <a:gdLst>
                <a:gd name="T0" fmla="*/ 16 w 16"/>
                <a:gd name="T1" fmla="*/ 24 h 28"/>
                <a:gd name="T2" fmla="*/ 12 w 16"/>
                <a:gd name="T3" fmla="*/ 28 h 28"/>
                <a:gd name="T4" fmla="*/ 4 w 16"/>
                <a:gd name="T5" fmla="*/ 28 h 28"/>
                <a:gd name="T6" fmla="*/ 0 w 16"/>
                <a:gd name="T7" fmla="*/ 24 h 28"/>
                <a:gd name="T8" fmla="*/ 0 w 16"/>
                <a:gd name="T9" fmla="*/ 4 h 28"/>
                <a:gd name="T10" fmla="*/ 4 w 16"/>
                <a:gd name="T11" fmla="*/ 0 h 28"/>
                <a:gd name="T12" fmla="*/ 12 w 16"/>
                <a:gd name="T13" fmla="*/ 0 h 28"/>
                <a:gd name="T14" fmla="*/ 16 w 16"/>
                <a:gd name="T15" fmla="*/ 4 h 28"/>
                <a:gd name="T16" fmla="*/ 16 w 16"/>
                <a:gd name="T17" fmla="*/ 2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" h="28">
                  <a:moveTo>
                    <a:pt x="16" y="24"/>
                  </a:moveTo>
                  <a:cubicBezTo>
                    <a:pt x="16" y="26"/>
                    <a:pt x="14" y="28"/>
                    <a:pt x="12" y="28"/>
                  </a:cubicBezTo>
                  <a:cubicBezTo>
                    <a:pt x="4" y="28"/>
                    <a:pt x="4" y="28"/>
                    <a:pt x="4" y="28"/>
                  </a:cubicBezTo>
                  <a:cubicBezTo>
                    <a:pt x="2" y="28"/>
                    <a:pt x="0" y="26"/>
                    <a:pt x="0" y="2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4" y="0"/>
                    <a:pt x="16" y="2"/>
                    <a:pt x="16" y="4"/>
                  </a:cubicBezTo>
                  <a:lnTo>
                    <a:pt x="16" y="24"/>
                  </a:lnTo>
                  <a:close/>
                </a:path>
              </a:pathLst>
            </a:custGeom>
            <a:noFill/>
            <a:ln w="635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46"/>
              <a:endParaRPr lang="id-ID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6370F96A-5C27-5136-DBE2-FDD7E83FBB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91100" y="2622550"/>
              <a:ext cx="30163" cy="120650"/>
            </a:xfrm>
            <a:prstGeom prst="rect">
              <a:avLst/>
            </a:prstGeom>
            <a:noFill/>
            <a:ln w="635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46"/>
              <a:endParaRPr lang="id-ID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B9C9894-6BCC-B9B5-CA8C-977D8EF330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76813" y="2743200"/>
              <a:ext cx="60325" cy="134938"/>
            </a:xfrm>
            <a:prstGeom prst="rect">
              <a:avLst/>
            </a:prstGeom>
            <a:noFill/>
            <a:ln w="635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46"/>
              <a:endParaRPr lang="id-ID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endParaRPr>
            </a:p>
          </p:txBody>
        </p:sp>
        <p:sp>
          <p:nvSpPr>
            <p:cNvPr id="41" name="Freeform 59">
              <a:extLst>
                <a:ext uri="{FF2B5EF4-FFF2-40B4-BE49-F238E27FC236}">
                  <a16:creationId xmlns:a16="http://schemas.microsoft.com/office/drawing/2014/main" id="{E0A8707E-8126-4F64-6995-A851CAFCC23D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6650" y="2546350"/>
              <a:ext cx="211138" cy="76200"/>
            </a:xfrm>
            <a:custGeom>
              <a:avLst/>
              <a:gdLst>
                <a:gd name="T0" fmla="*/ 42 w 56"/>
                <a:gd name="T1" fmla="*/ 20 h 20"/>
                <a:gd name="T2" fmla="*/ 56 w 56"/>
                <a:gd name="T3" fmla="*/ 6 h 20"/>
                <a:gd name="T4" fmla="*/ 56 w 56"/>
                <a:gd name="T5" fmla="*/ 0 h 20"/>
                <a:gd name="T6" fmla="*/ 0 w 56"/>
                <a:gd name="T7" fmla="*/ 0 h 20"/>
                <a:gd name="T8" fmla="*/ 0 w 56"/>
                <a:gd name="T9" fmla="*/ 20 h 20"/>
                <a:gd name="T10" fmla="*/ 42 w 56"/>
                <a:gd name="T11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0">
                  <a:moveTo>
                    <a:pt x="42" y="20"/>
                  </a:moveTo>
                  <a:cubicBezTo>
                    <a:pt x="42" y="12"/>
                    <a:pt x="48" y="6"/>
                    <a:pt x="56" y="6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0"/>
                    <a:pt x="0" y="20"/>
                    <a:pt x="0" y="20"/>
                  </a:cubicBezTo>
                  <a:lnTo>
                    <a:pt x="42" y="20"/>
                  </a:lnTo>
                  <a:close/>
                </a:path>
              </a:pathLst>
            </a:custGeom>
            <a:noFill/>
            <a:ln w="635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46"/>
              <a:endParaRPr lang="id-ID">
                <a:solidFill>
                  <a:prstClr val="black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  <a:sym typeface="Arial"/>
              </a:endParaRPr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5569C2EF-D0A8-635D-338A-9EB5E0A3AFE9}"/>
              </a:ext>
            </a:extLst>
          </p:cNvPr>
          <p:cNvSpPr/>
          <p:nvPr/>
        </p:nvSpPr>
        <p:spPr>
          <a:xfrm>
            <a:off x="1505331" y="3304967"/>
            <a:ext cx="1332000" cy="36000"/>
          </a:xfrm>
          <a:prstGeom prst="rect">
            <a:avLst/>
          </a:prstGeom>
          <a:solidFill>
            <a:srgbClr val="FFBB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rtlCol="0" anchor="ctr"/>
          <a:lstStyle/>
          <a:p>
            <a:pPr defTabSz="914446"/>
            <a:endParaRPr lang="en-US" sz="1000" i="1" dirty="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6E5EC5E-4246-3E90-F241-29DF9AC6C5A4}"/>
              </a:ext>
            </a:extLst>
          </p:cNvPr>
          <p:cNvSpPr/>
          <p:nvPr/>
        </p:nvSpPr>
        <p:spPr>
          <a:xfrm>
            <a:off x="5403076" y="3304967"/>
            <a:ext cx="1332000" cy="36000"/>
          </a:xfrm>
          <a:prstGeom prst="rect">
            <a:avLst/>
          </a:prstGeom>
          <a:solidFill>
            <a:srgbClr val="FFBB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rtlCol="0" anchor="ctr"/>
          <a:lstStyle/>
          <a:p>
            <a:pPr defTabSz="914446"/>
            <a:endParaRPr lang="en-US" sz="1000" i="1" dirty="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DA7C9A1-998C-7E12-5E5B-12133AA89B37}"/>
              </a:ext>
            </a:extLst>
          </p:cNvPr>
          <p:cNvSpPr/>
          <p:nvPr/>
        </p:nvSpPr>
        <p:spPr>
          <a:xfrm>
            <a:off x="9393186" y="3304967"/>
            <a:ext cx="1332000" cy="36000"/>
          </a:xfrm>
          <a:prstGeom prst="rect">
            <a:avLst/>
          </a:prstGeom>
          <a:solidFill>
            <a:srgbClr val="FFBB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rtlCol="0" anchor="ctr"/>
          <a:lstStyle/>
          <a:p>
            <a:pPr defTabSz="914446"/>
            <a:endParaRPr lang="en-US" sz="1000" i="1" dirty="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E647913-A889-85DC-182A-BF3A13926D57}"/>
              </a:ext>
            </a:extLst>
          </p:cNvPr>
          <p:cNvSpPr/>
          <p:nvPr/>
        </p:nvSpPr>
        <p:spPr>
          <a:xfrm>
            <a:off x="2411819" y="4041907"/>
            <a:ext cx="3559404" cy="20048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008000" rIns="182880" bIns="182880" rtlCol="0" anchor="t"/>
          <a:lstStyle/>
          <a:p>
            <a:pPr algn="ctr" defTabSz="914446"/>
            <a:endParaRPr lang="en-US" sz="20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3E35D84B-552A-EB8F-2086-8F2798DCBD7B}"/>
              </a:ext>
            </a:extLst>
          </p:cNvPr>
          <p:cNvSpPr/>
          <p:nvPr/>
        </p:nvSpPr>
        <p:spPr>
          <a:xfrm>
            <a:off x="3877288" y="3707944"/>
            <a:ext cx="628469" cy="628469"/>
          </a:xfrm>
          <a:prstGeom prst="ellipse">
            <a:avLst/>
          </a:prstGeom>
          <a:solidFill>
            <a:srgbClr val="00206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sym typeface="Arial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3D162B3-FE51-623D-163E-05F830381652}"/>
              </a:ext>
            </a:extLst>
          </p:cNvPr>
          <p:cNvSpPr/>
          <p:nvPr/>
        </p:nvSpPr>
        <p:spPr>
          <a:xfrm>
            <a:off x="6309564" y="4041907"/>
            <a:ext cx="3559404" cy="200488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tIns="1008000" rIns="182880" bIns="182880" rtlCol="0" anchor="t"/>
          <a:lstStyle/>
          <a:p>
            <a:pPr algn="ctr" defTabSz="914446"/>
            <a:endParaRPr lang="en-US" sz="20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223FB6E7-AC1F-B5D3-BFC2-65BD38F5C31A}"/>
              </a:ext>
            </a:extLst>
          </p:cNvPr>
          <p:cNvSpPr/>
          <p:nvPr/>
        </p:nvSpPr>
        <p:spPr>
          <a:xfrm>
            <a:off x="7775033" y="3707944"/>
            <a:ext cx="628469" cy="628469"/>
          </a:xfrm>
          <a:prstGeom prst="ellipse">
            <a:avLst/>
          </a:prstGeom>
          <a:solidFill>
            <a:srgbClr val="00206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6"/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sym typeface="Arial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D66C0B8-7815-93F8-16D4-8FA3B3BDDE9C}"/>
              </a:ext>
            </a:extLst>
          </p:cNvPr>
          <p:cNvSpPr/>
          <p:nvPr/>
        </p:nvSpPr>
        <p:spPr>
          <a:xfrm>
            <a:off x="3525521" y="6010791"/>
            <a:ext cx="1332000" cy="36000"/>
          </a:xfrm>
          <a:prstGeom prst="rect">
            <a:avLst/>
          </a:prstGeom>
          <a:solidFill>
            <a:srgbClr val="FFBB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rtlCol="0" anchor="ctr"/>
          <a:lstStyle/>
          <a:p>
            <a:pPr defTabSz="914446"/>
            <a:endParaRPr lang="en-US" sz="1000" i="1" dirty="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9D917BC-3806-E9E0-E59B-BA6B16B20609}"/>
              </a:ext>
            </a:extLst>
          </p:cNvPr>
          <p:cNvSpPr/>
          <p:nvPr/>
        </p:nvSpPr>
        <p:spPr>
          <a:xfrm>
            <a:off x="7423266" y="6010791"/>
            <a:ext cx="1332000" cy="36000"/>
          </a:xfrm>
          <a:prstGeom prst="rect">
            <a:avLst/>
          </a:prstGeom>
          <a:solidFill>
            <a:srgbClr val="FFBB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5760" rtlCol="0" anchor="ctr"/>
          <a:lstStyle/>
          <a:p>
            <a:pPr defTabSz="914446"/>
            <a:endParaRPr lang="en-US" sz="1000" i="1" dirty="0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Segoe UI" panose="020B0502040204020203" pitchFamily="34" charset="0"/>
              <a:sym typeface="Arial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AEDA58A-EA7C-FA56-0392-8E2AF70AC3E5}"/>
              </a:ext>
            </a:extLst>
          </p:cNvPr>
          <p:cNvGrpSpPr/>
          <p:nvPr/>
        </p:nvGrpSpPr>
        <p:grpSpPr>
          <a:xfrm>
            <a:off x="7931470" y="3836232"/>
            <a:ext cx="308828" cy="354317"/>
            <a:chOff x="5554663" y="3609975"/>
            <a:chExt cx="361950" cy="357188"/>
          </a:xfrm>
          <a:solidFill>
            <a:schemeClr val="bg1">
              <a:lumMod val="95000"/>
            </a:schemeClr>
          </a:solidFill>
        </p:grpSpPr>
        <p:sp>
          <p:nvSpPr>
            <p:cNvPr id="55" name="Freeform 1764">
              <a:extLst>
                <a:ext uri="{FF2B5EF4-FFF2-40B4-BE49-F238E27FC236}">
                  <a16:creationId xmlns:a16="http://schemas.microsoft.com/office/drawing/2014/main" id="{6E1EC086-7052-6107-88D8-F3A298CB06A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4663" y="3613150"/>
              <a:ext cx="354013" cy="354013"/>
            </a:xfrm>
            <a:custGeom>
              <a:avLst/>
              <a:gdLst>
                <a:gd name="T0" fmla="*/ 92 w 94"/>
                <a:gd name="T1" fmla="*/ 94 h 94"/>
                <a:gd name="T2" fmla="*/ 2 w 94"/>
                <a:gd name="T3" fmla="*/ 94 h 94"/>
                <a:gd name="T4" fmla="*/ 0 w 94"/>
                <a:gd name="T5" fmla="*/ 92 h 94"/>
                <a:gd name="T6" fmla="*/ 0 w 94"/>
                <a:gd name="T7" fmla="*/ 2 h 94"/>
                <a:gd name="T8" fmla="*/ 2 w 94"/>
                <a:gd name="T9" fmla="*/ 0 h 94"/>
                <a:gd name="T10" fmla="*/ 4 w 94"/>
                <a:gd name="T11" fmla="*/ 2 h 94"/>
                <a:gd name="T12" fmla="*/ 4 w 94"/>
                <a:gd name="T13" fmla="*/ 90 h 94"/>
                <a:gd name="T14" fmla="*/ 92 w 94"/>
                <a:gd name="T15" fmla="*/ 90 h 94"/>
                <a:gd name="T16" fmla="*/ 94 w 94"/>
                <a:gd name="T17" fmla="*/ 92 h 94"/>
                <a:gd name="T18" fmla="*/ 92 w 94"/>
                <a:gd name="T19" fmla="*/ 9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94">
                  <a:moveTo>
                    <a:pt x="92" y="94"/>
                  </a:moveTo>
                  <a:cubicBezTo>
                    <a:pt x="2" y="94"/>
                    <a:pt x="2" y="94"/>
                    <a:pt x="2" y="94"/>
                  </a:cubicBezTo>
                  <a:cubicBezTo>
                    <a:pt x="1" y="94"/>
                    <a:pt x="0" y="93"/>
                    <a:pt x="0" y="9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ubicBezTo>
                    <a:pt x="4" y="90"/>
                    <a:pt x="4" y="90"/>
                    <a:pt x="4" y="90"/>
                  </a:cubicBezTo>
                  <a:cubicBezTo>
                    <a:pt x="92" y="90"/>
                    <a:pt x="92" y="90"/>
                    <a:pt x="92" y="90"/>
                  </a:cubicBezTo>
                  <a:cubicBezTo>
                    <a:pt x="93" y="90"/>
                    <a:pt x="94" y="91"/>
                    <a:pt x="94" y="92"/>
                  </a:cubicBezTo>
                  <a:cubicBezTo>
                    <a:pt x="94" y="93"/>
                    <a:pt x="93" y="94"/>
                    <a:pt x="92" y="9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56" name="Freeform 1765">
              <a:extLst>
                <a:ext uri="{FF2B5EF4-FFF2-40B4-BE49-F238E27FC236}">
                  <a16:creationId xmlns:a16="http://schemas.microsoft.com/office/drawing/2014/main" id="{098252F2-6563-EEB1-A0FD-9FE7783A5B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53088" y="3684588"/>
              <a:ext cx="60325" cy="60325"/>
            </a:xfrm>
            <a:custGeom>
              <a:avLst/>
              <a:gdLst>
                <a:gd name="T0" fmla="*/ 8 w 16"/>
                <a:gd name="T1" fmla="*/ 16 h 16"/>
                <a:gd name="T2" fmla="*/ 0 w 16"/>
                <a:gd name="T3" fmla="*/ 8 h 16"/>
                <a:gd name="T4" fmla="*/ 8 w 16"/>
                <a:gd name="T5" fmla="*/ 0 h 16"/>
                <a:gd name="T6" fmla="*/ 16 w 16"/>
                <a:gd name="T7" fmla="*/ 8 h 16"/>
                <a:gd name="T8" fmla="*/ 8 w 16"/>
                <a:gd name="T9" fmla="*/ 16 h 16"/>
                <a:gd name="T10" fmla="*/ 8 w 16"/>
                <a:gd name="T11" fmla="*/ 4 h 16"/>
                <a:gd name="T12" fmla="*/ 4 w 16"/>
                <a:gd name="T13" fmla="*/ 8 h 16"/>
                <a:gd name="T14" fmla="*/ 8 w 16"/>
                <a:gd name="T15" fmla="*/ 12 h 16"/>
                <a:gd name="T16" fmla="*/ 12 w 16"/>
                <a:gd name="T17" fmla="*/ 8 h 16"/>
                <a:gd name="T18" fmla="*/ 8 w 16"/>
                <a:gd name="T19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6">
                  <a:moveTo>
                    <a:pt x="8" y="16"/>
                  </a:moveTo>
                  <a:cubicBezTo>
                    <a:pt x="4" y="16"/>
                    <a:pt x="0" y="12"/>
                    <a:pt x="0" y="8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2" y="0"/>
                    <a:pt x="16" y="3"/>
                    <a:pt x="16" y="8"/>
                  </a:cubicBezTo>
                  <a:cubicBezTo>
                    <a:pt x="16" y="12"/>
                    <a:pt x="12" y="16"/>
                    <a:pt x="8" y="16"/>
                  </a:cubicBezTo>
                  <a:close/>
                  <a:moveTo>
                    <a:pt x="8" y="4"/>
                  </a:moveTo>
                  <a:cubicBezTo>
                    <a:pt x="6" y="4"/>
                    <a:pt x="4" y="6"/>
                    <a:pt x="4" y="8"/>
                  </a:cubicBezTo>
                  <a:cubicBezTo>
                    <a:pt x="4" y="10"/>
                    <a:pt x="6" y="12"/>
                    <a:pt x="8" y="12"/>
                  </a:cubicBezTo>
                  <a:cubicBezTo>
                    <a:pt x="10" y="12"/>
                    <a:pt x="12" y="10"/>
                    <a:pt x="12" y="8"/>
                  </a:cubicBezTo>
                  <a:cubicBezTo>
                    <a:pt x="12" y="6"/>
                    <a:pt x="10" y="4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57" name="Freeform 1766">
              <a:extLst>
                <a:ext uri="{FF2B5EF4-FFF2-40B4-BE49-F238E27FC236}">
                  <a16:creationId xmlns:a16="http://schemas.microsoft.com/office/drawing/2014/main" id="{6EF2BDF2-C348-71A3-3F39-8844877DCF4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41975" y="3824288"/>
              <a:ext cx="60325" cy="58738"/>
            </a:xfrm>
            <a:custGeom>
              <a:avLst/>
              <a:gdLst>
                <a:gd name="T0" fmla="*/ 8 w 16"/>
                <a:gd name="T1" fmla="*/ 16 h 16"/>
                <a:gd name="T2" fmla="*/ 0 w 16"/>
                <a:gd name="T3" fmla="*/ 8 h 16"/>
                <a:gd name="T4" fmla="*/ 8 w 16"/>
                <a:gd name="T5" fmla="*/ 0 h 16"/>
                <a:gd name="T6" fmla="*/ 16 w 16"/>
                <a:gd name="T7" fmla="*/ 8 h 16"/>
                <a:gd name="T8" fmla="*/ 8 w 16"/>
                <a:gd name="T9" fmla="*/ 16 h 16"/>
                <a:gd name="T10" fmla="*/ 8 w 16"/>
                <a:gd name="T11" fmla="*/ 4 h 16"/>
                <a:gd name="T12" fmla="*/ 4 w 16"/>
                <a:gd name="T13" fmla="*/ 8 h 16"/>
                <a:gd name="T14" fmla="*/ 8 w 16"/>
                <a:gd name="T15" fmla="*/ 12 h 16"/>
                <a:gd name="T16" fmla="*/ 12 w 16"/>
                <a:gd name="T17" fmla="*/ 8 h 16"/>
                <a:gd name="T18" fmla="*/ 8 w 16"/>
                <a:gd name="T19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6">
                  <a:moveTo>
                    <a:pt x="8" y="16"/>
                  </a:moveTo>
                  <a:cubicBezTo>
                    <a:pt x="3" y="16"/>
                    <a:pt x="0" y="13"/>
                    <a:pt x="0" y="8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12" y="0"/>
                    <a:pt x="16" y="4"/>
                    <a:pt x="16" y="8"/>
                  </a:cubicBezTo>
                  <a:cubicBezTo>
                    <a:pt x="16" y="13"/>
                    <a:pt x="12" y="16"/>
                    <a:pt x="8" y="16"/>
                  </a:cubicBezTo>
                  <a:close/>
                  <a:moveTo>
                    <a:pt x="8" y="4"/>
                  </a:moveTo>
                  <a:cubicBezTo>
                    <a:pt x="6" y="4"/>
                    <a:pt x="4" y="6"/>
                    <a:pt x="4" y="8"/>
                  </a:cubicBezTo>
                  <a:cubicBezTo>
                    <a:pt x="4" y="10"/>
                    <a:pt x="6" y="12"/>
                    <a:pt x="8" y="12"/>
                  </a:cubicBezTo>
                  <a:cubicBezTo>
                    <a:pt x="10" y="12"/>
                    <a:pt x="12" y="10"/>
                    <a:pt x="12" y="8"/>
                  </a:cubicBezTo>
                  <a:cubicBezTo>
                    <a:pt x="12" y="6"/>
                    <a:pt x="10" y="4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58" name="Freeform 1767">
              <a:extLst>
                <a:ext uri="{FF2B5EF4-FFF2-40B4-BE49-F238E27FC236}">
                  <a16:creationId xmlns:a16="http://schemas.microsoft.com/office/drawing/2014/main" id="{FF62E51C-1C88-5385-C695-E1FBAC9E33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65800" y="3717925"/>
              <a:ext cx="60325" cy="60325"/>
            </a:xfrm>
            <a:custGeom>
              <a:avLst/>
              <a:gdLst>
                <a:gd name="T0" fmla="*/ 8 w 16"/>
                <a:gd name="T1" fmla="*/ 16 h 16"/>
                <a:gd name="T2" fmla="*/ 0 w 16"/>
                <a:gd name="T3" fmla="*/ 8 h 16"/>
                <a:gd name="T4" fmla="*/ 8 w 16"/>
                <a:gd name="T5" fmla="*/ 0 h 16"/>
                <a:gd name="T6" fmla="*/ 16 w 16"/>
                <a:gd name="T7" fmla="*/ 8 h 16"/>
                <a:gd name="T8" fmla="*/ 8 w 16"/>
                <a:gd name="T9" fmla="*/ 16 h 16"/>
                <a:gd name="T10" fmla="*/ 8 w 16"/>
                <a:gd name="T11" fmla="*/ 4 h 16"/>
                <a:gd name="T12" fmla="*/ 4 w 16"/>
                <a:gd name="T13" fmla="*/ 8 h 16"/>
                <a:gd name="T14" fmla="*/ 8 w 16"/>
                <a:gd name="T15" fmla="*/ 12 h 16"/>
                <a:gd name="T16" fmla="*/ 12 w 16"/>
                <a:gd name="T17" fmla="*/ 8 h 16"/>
                <a:gd name="T18" fmla="*/ 8 w 16"/>
                <a:gd name="T19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6">
                  <a:moveTo>
                    <a:pt x="8" y="16"/>
                  </a:moveTo>
                  <a:cubicBezTo>
                    <a:pt x="4" y="16"/>
                    <a:pt x="0" y="13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13" y="0"/>
                    <a:pt x="16" y="4"/>
                    <a:pt x="16" y="8"/>
                  </a:cubicBezTo>
                  <a:cubicBezTo>
                    <a:pt x="16" y="13"/>
                    <a:pt x="13" y="16"/>
                    <a:pt x="8" y="16"/>
                  </a:cubicBezTo>
                  <a:close/>
                  <a:moveTo>
                    <a:pt x="8" y="4"/>
                  </a:moveTo>
                  <a:cubicBezTo>
                    <a:pt x="6" y="4"/>
                    <a:pt x="4" y="6"/>
                    <a:pt x="4" y="8"/>
                  </a:cubicBezTo>
                  <a:cubicBezTo>
                    <a:pt x="4" y="10"/>
                    <a:pt x="6" y="12"/>
                    <a:pt x="8" y="12"/>
                  </a:cubicBezTo>
                  <a:cubicBezTo>
                    <a:pt x="11" y="12"/>
                    <a:pt x="12" y="10"/>
                    <a:pt x="12" y="8"/>
                  </a:cubicBezTo>
                  <a:cubicBezTo>
                    <a:pt x="12" y="6"/>
                    <a:pt x="11" y="4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59" name="Freeform 1768">
              <a:extLst>
                <a:ext uri="{FF2B5EF4-FFF2-40B4-BE49-F238E27FC236}">
                  <a16:creationId xmlns:a16="http://schemas.microsoft.com/office/drawing/2014/main" id="{D4C1EA10-2D0B-AFAE-2F3C-6077B837B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49925" y="3824288"/>
              <a:ext cx="60325" cy="58738"/>
            </a:xfrm>
            <a:custGeom>
              <a:avLst/>
              <a:gdLst>
                <a:gd name="T0" fmla="*/ 8 w 16"/>
                <a:gd name="T1" fmla="*/ 16 h 16"/>
                <a:gd name="T2" fmla="*/ 0 w 16"/>
                <a:gd name="T3" fmla="*/ 8 h 16"/>
                <a:gd name="T4" fmla="*/ 8 w 16"/>
                <a:gd name="T5" fmla="*/ 0 h 16"/>
                <a:gd name="T6" fmla="*/ 16 w 16"/>
                <a:gd name="T7" fmla="*/ 8 h 16"/>
                <a:gd name="T8" fmla="*/ 8 w 16"/>
                <a:gd name="T9" fmla="*/ 16 h 16"/>
                <a:gd name="T10" fmla="*/ 8 w 16"/>
                <a:gd name="T11" fmla="*/ 4 h 16"/>
                <a:gd name="T12" fmla="*/ 4 w 16"/>
                <a:gd name="T13" fmla="*/ 8 h 16"/>
                <a:gd name="T14" fmla="*/ 8 w 16"/>
                <a:gd name="T15" fmla="*/ 12 h 16"/>
                <a:gd name="T16" fmla="*/ 12 w 16"/>
                <a:gd name="T17" fmla="*/ 8 h 16"/>
                <a:gd name="T18" fmla="*/ 8 w 16"/>
                <a:gd name="T19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6">
                  <a:moveTo>
                    <a:pt x="8" y="16"/>
                  </a:moveTo>
                  <a:cubicBezTo>
                    <a:pt x="4" y="16"/>
                    <a:pt x="0" y="13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13" y="0"/>
                    <a:pt x="16" y="4"/>
                    <a:pt x="16" y="8"/>
                  </a:cubicBezTo>
                  <a:cubicBezTo>
                    <a:pt x="16" y="13"/>
                    <a:pt x="13" y="16"/>
                    <a:pt x="8" y="16"/>
                  </a:cubicBezTo>
                  <a:close/>
                  <a:moveTo>
                    <a:pt x="8" y="4"/>
                  </a:moveTo>
                  <a:cubicBezTo>
                    <a:pt x="6" y="4"/>
                    <a:pt x="4" y="6"/>
                    <a:pt x="4" y="8"/>
                  </a:cubicBezTo>
                  <a:cubicBezTo>
                    <a:pt x="4" y="10"/>
                    <a:pt x="6" y="12"/>
                    <a:pt x="8" y="12"/>
                  </a:cubicBezTo>
                  <a:cubicBezTo>
                    <a:pt x="11" y="12"/>
                    <a:pt x="12" y="10"/>
                    <a:pt x="12" y="8"/>
                  </a:cubicBezTo>
                  <a:cubicBezTo>
                    <a:pt x="12" y="6"/>
                    <a:pt x="11" y="4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60" name="Freeform 1769">
              <a:extLst>
                <a:ext uri="{FF2B5EF4-FFF2-40B4-BE49-F238E27FC236}">
                  <a16:creationId xmlns:a16="http://schemas.microsoft.com/office/drawing/2014/main" id="{3AF97E78-0502-75F8-9FA9-6D79A83AB0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56288" y="3763963"/>
              <a:ext cx="60325" cy="60325"/>
            </a:xfrm>
            <a:custGeom>
              <a:avLst/>
              <a:gdLst>
                <a:gd name="T0" fmla="*/ 8 w 16"/>
                <a:gd name="T1" fmla="*/ 16 h 16"/>
                <a:gd name="T2" fmla="*/ 0 w 16"/>
                <a:gd name="T3" fmla="*/ 8 h 16"/>
                <a:gd name="T4" fmla="*/ 8 w 16"/>
                <a:gd name="T5" fmla="*/ 0 h 16"/>
                <a:gd name="T6" fmla="*/ 16 w 16"/>
                <a:gd name="T7" fmla="*/ 8 h 16"/>
                <a:gd name="T8" fmla="*/ 8 w 16"/>
                <a:gd name="T9" fmla="*/ 16 h 16"/>
                <a:gd name="T10" fmla="*/ 8 w 16"/>
                <a:gd name="T11" fmla="*/ 4 h 16"/>
                <a:gd name="T12" fmla="*/ 4 w 16"/>
                <a:gd name="T13" fmla="*/ 8 h 16"/>
                <a:gd name="T14" fmla="*/ 8 w 16"/>
                <a:gd name="T15" fmla="*/ 12 h 16"/>
                <a:gd name="T16" fmla="*/ 12 w 16"/>
                <a:gd name="T17" fmla="*/ 8 h 16"/>
                <a:gd name="T18" fmla="*/ 8 w 16"/>
                <a:gd name="T19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6">
                  <a:moveTo>
                    <a:pt x="8" y="16"/>
                  </a:moveTo>
                  <a:cubicBezTo>
                    <a:pt x="4" y="16"/>
                    <a:pt x="0" y="13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12" y="0"/>
                    <a:pt x="16" y="4"/>
                    <a:pt x="16" y="8"/>
                  </a:cubicBezTo>
                  <a:cubicBezTo>
                    <a:pt x="16" y="13"/>
                    <a:pt x="12" y="16"/>
                    <a:pt x="8" y="16"/>
                  </a:cubicBezTo>
                  <a:close/>
                  <a:moveTo>
                    <a:pt x="8" y="4"/>
                  </a:moveTo>
                  <a:cubicBezTo>
                    <a:pt x="6" y="4"/>
                    <a:pt x="4" y="6"/>
                    <a:pt x="4" y="8"/>
                  </a:cubicBezTo>
                  <a:cubicBezTo>
                    <a:pt x="4" y="10"/>
                    <a:pt x="6" y="12"/>
                    <a:pt x="8" y="12"/>
                  </a:cubicBezTo>
                  <a:cubicBezTo>
                    <a:pt x="10" y="12"/>
                    <a:pt x="12" y="10"/>
                    <a:pt x="12" y="8"/>
                  </a:cubicBezTo>
                  <a:cubicBezTo>
                    <a:pt x="12" y="6"/>
                    <a:pt x="10" y="4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61" name="Freeform 1770">
              <a:extLst>
                <a:ext uri="{FF2B5EF4-FFF2-40B4-BE49-F238E27FC236}">
                  <a16:creationId xmlns:a16="http://schemas.microsoft.com/office/drawing/2014/main" id="{FAB08EF5-AF77-512B-C54A-8277CD41F3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56288" y="3609975"/>
              <a:ext cx="60325" cy="60325"/>
            </a:xfrm>
            <a:custGeom>
              <a:avLst/>
              <a:gdLst>
                <a:gd name="T0" fmla="*/ 8 w 16"/>
                <a:gd name="T1" fmla="*/ 16 h 16"/>
                <a:gd name="T2" fmla="*/ 0 w 16"/>
                <a:gd name="T3" fmla="*/ 8 h 16"/>
                <a:gd name="T4" fmla="*/ 8 w 16"/>
                <a:gd name="T5" fmla="*/ 0 h 16"/>
                <a:gd name="T6" fmla="*/ 16 w 16"/>
                <a:gd name="T7" fmla="*/ 8 h 16"/>
                <a:gd name="T8" fmla="*/ 8 w 16"/>
                <a:gd name="T9" fmla="*/ 16 h 16"/>
                <a:gd name="T10" fmla="*/ 8 w 16"/>
                <a:gd name="T11" fmla="*/ 4 h 16"/>
                <a:gd name="T12" fmla="*/ 4 w 16"/>
                <a:gd name="T13" fmla="*/ 8 h 16"/>
                <a:gd name="T14" fmla="*/ 8 w 16"/>
                <a:gd name="T15" fmla="*/ 12 h 16"/>
                <a:gd name="T16" fmla="*/ 12 w 16"/>
                <a:gd name="T17" fmla="*/ 8 h 16"/>
                <a:gd name="T18" fmla="*/ 8 w 16"/>
                <a:gd name="T19" fmla="*/ 4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16">
                  <a:moveTo>
                    <a:pt x="8" y="16"/>
                  </a:moveTo>
                  <a:cubicBezTo>
                    <a:pt x="4" y="16"/>
                    <a:pt x="0" y="12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12" y="0"/>
                    <a:pt x="16" y="4"/>
                    <a:pt x="16" y="8"/>
                  </a:cubicBezTo>
                  <a:cubicBezTo>
                    <a:pt x="16" y="12"/>
                    <a:pt x="12" y="16"/>
                    <a:pt x="8" y="16"/>
                  </a:cubicBezTo>
                  <a:close/>
                  <a:moveTo>
                    <a:pt x="8" y="4"/>
                  </a:moveTo>
                  <a:cubicBezTo>
                    <a:pt x="6" y="4"/>
                    <a:pt x="4" y="6"/>
                    <a:pt x="4" y="8"/>
                  </a:cubicBezTo>
                  <a:cubicBezTo>
                    <a:pt x="4" y="10"/>
                    <a:pt x="6" y="12"/>
                    <a:pt x="8" y="12"/>
                  </a:cubicBezTo>
                  <a:cubicBezTo>
                    <a:pt x="10" y="12"/>
                    <a:pt x="12" y="10"/>
                    <a:pt x="12" y="8"/>
                  </a:cubicBezTo>
                  <a:cubicBezTo>
                    <a:pt x="12" y="6"/>
                    <a:pt x="10" y="4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62" name="Freeform 1771">
              <a:extLst>
                <a:ext uri="{FF2B5EF4-FFF2-40B4-BE49-F238E27FC236}">
                  <a16:creationId xmlns:a16="http://schemas.microsoft.com/office/drawing/2014/main" id="{6EBB0A94-BBF1-421D-2444-EBAFAF7753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3900" y="3646488"/>
              <a:ext cx="74613" cy="95250"/>
            </a:xfrm>
            <a:custGeom>
              <a:avLst/>
              <a:gdLst>
                <a:gd name="T0" fmla="*/ 2 w 20"/>
                <a:gd name="T1" fmla="*/ 25 h 25"/>
                <a:gd name="T2" fmla="*/ 1 w 20"/>
                <a:gd name="T3" fmla="*/ 24 h 25"/>
                <a:gd name="T4" fmla="*/ 1 w 20"/>
                <a:gd name="T5" fmla="*/ 21 h 25"/>
                <a:gd name="T6" fmla="*/ 16 w 20"/>
                <a:gd name="T7" fmla="*/ 1 h 25"/>
                <a:gd name="T8" fmla="*/ 19 w 20"/>
                <a:gd name="T9" fmla="*/ 1 h 25"/>
                <a:gd name="T10" fmla="*/ 20 w 20"/>
                <a:gd name="T11" fmla="*/ 4 h 25"/>
                <a:gd name="T12" fmla="*/ 4 w 20"/>
                <a:gd name="T13" fmla="*/ 24 h 25"/>
                <a:gd name="T14" fmla="*/ 2 w 20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" h="25">
                  <a:moveTo>
                    <a:pt x="2" y="25"/>
                  </a:moveTo>
                  <a:cubicBezTo>
                    <a:pt x="2" y="25"/>
                    <a:pt x="1" y="24"/>
                    <a:pt x="1" y="24"/>
                  </a:cubicBezTo>
                  <a:cubicBezTo>
                    <a:pt x="0" y="23"/>
                    <a:pt x="0" y="22"/>
                    <a:pt x="1" y="2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7" y="0"/>
                    <a:pt x="18" y="0"/>
                    <a:pt x="19" y="1"/>
                  </a:cubicBezTo>
                  <a:cubicBezTo>
                    <a:pt x="20" y="2"/>
                    <a:pt x="20" y="3"/>
                    <a:pt x="20" y="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3" y="24"/>
                    <a:pt x="3" y="25"/>
                    <a:pt x="2" y="2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63" name="Freeform 1772">
              <a:extLst>
                <a:ext uri="{FF2B5EF4-FFF2-40B4-BE49-F238E27FC236}">
                  <a16:creationId xmlns:a16="http://schemas.microsoft.com/office/drawing/2014/main" id="{7B8100AD-2062-E9D6-48F3-4767FB27FB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4363" y="3711575"/>
              <a:ext cx="90488" cy="41275"/>
            </a:xfrm>
            <a:custGeom>
              <a:avLst/>
              <a:gdLst>
                <a:gd name="T0" fmla="*/ 22 w 24"/>
                <a:gd name="T1" fmla="*/ 11 h 11"/>
                <a:gd name="T2" fmla="*/ 21 w 24"/>
                <a:gd name="T3" fmla="*/ 11 h 11"/>
                <a:gd name="T4" fmla="*/ 2 w 24"/>
                <a:gd name="T5" fmla="*/ 4 h 11"/>
                <a:gd name="T6" fmla="*/ 1 w 24"/>
                <a:gd name="T7" fmla="*/ 2 h 11"/>
                <a:gd name="T8" fmla="*/ 3 w 24"/>
                <a:gd name="T9" fmla="*/ 1 h 11"/>
                <a:gd name="T10" fmla="*/ 22 w 24"/>
                <a:gd name="T11" fmla="*/ 7 h 11"/>
                <a:gd name="T12" fmla="*/ 24 w 24"/>
                <a:gd name="T13" fmla="*/ 9 h 11"/>
                <a:gd name="T14" fmla="*/ 22 w 24"/>
                <a:gd name="T15" fmla="*/ 1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1">
                  <a:moveTo>
                    <a:pt x="22" y="11"/>
                  </a:moveTo>
                  <a:cubicBezTo>
                    <a:pt x="21" y="11"/>
                    <a:pt x="21" y="11"/>
                    <a:pt x="21" y="11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1" y="2"/>
                  </a:cubicBezTo>
                  <a:cubicBezTo>
                    <a:pt x="1" y="1"/>
                    <a:pt x="2" y="0"/>
                    <a:pt x="3" y="1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3" y="7"/>
                    <a:pt x="24" y="8"/>
                    <a:pt x="24" y="9"/>
                  </a:cubicBezTo>
                  <a:cubicBezTo>
                    <a:pt x="23" y="10"/>
                    <a:pt x="23" y="11"/>
                    <a:pt x="22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64" name="Freeform 1773">
              <a:extLst>
                <a:ext uri="{FF2B5EF4-FFF2-40B4-BE49-F238E27FC236}">
                  <a16:creationId xmlns:a16="http://schemas.microsoft.com/office/drawing/2014/main" id="{665B5D0E-424A-9EE4-DCEC-0C1656A974F4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4663" y="3717925"/>
              <a:ext cx="117475" cy="76200"/>
            </a:xfrm>
            <a:custGeom>
              <a:avLst/>
              <a:gdLst>
                <a:gd name="T0" fmla="*/ 2 w 31"/>
                <a:gd name="T1" fmla="*/ 20 h 20"/>
                <a:gd name="T2" fmla="*/ 0 w 31"/>
                <a:gd name="T3" fmla="*/ 19 h 20"/>
                <a:gd name="T4" fmla="*/ 1 w 31"/>
                <a:gd name="T5" fmla="*/ 16 h 20"/>
                <a:gd name="T6" fmla="*/ 28 w 31"/>
                <a:gd name="T7" fmla="*/ 0 h 20"/>
                <a:gd name="T8" fmla="*/ 31 w 31"/>
                <a:gd name="T9" fmla="*/ 1 h 20"/>
                <a:gd name="T10" fmla="*/ 30 w 31"/>
                <a:gd name="T11" fmla="*/ 4 h 20"/>
                <a:gd name="T12" fmla="*/ 3 w 31"/>
                <a:gd name="T13" fmla="*/ 20 h 20"/>
                <a:gd name="T14" fmla="*/ 2 w 31"/>
                <a:gd name="T1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" h="20">
                  <a:moveTo>
                    <a:pt x="2" y="20"/>
                  </a:moveTo>
                  <a:cubicBezTo>
                    <a:pt x="1" y="20"/>
                    <a:pt x="1" y="20"/>
                    <a:pt x="0" y="19"/>
                  </a:cubicBezTo>
                  <a:cubicBezTo>
                    <a:pt x="0" y="18"/>
                    <a:pt x="0" y="17"/>
                    <a:pt x="1" y="16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9" y="0"/>
                    <a:pt x="30" y="0"/>
                    <a:pt x="31" y="1"/>
                  </a:cubicBezTo>
                  <a:cubicBezTo>
                    <a:pt x="31" y="2"/>
                    <a:pt x="31" y="3"/>
                    <a:pt x="30" y="4"/>
                  </a:cubicBezTo>
                  <a:cubicBezTo>
                    <a:pt x="3" y="20"/>
                    <a:pt x="3" y="20"/>
                    <a:pt x="3" y="20"/>
                  </a:cubicBezTo>
                  <a:cubicBezTo>
                    <a:pt x="3" y="20"/>
                    <a:pt x="2" y="20"/>
                    <a:pt x="2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65" name="Freeform 1774">
              <a:extLst>
                <a:ext uri="{FF2B5EF4-FFF2-40B4-BE49-F238E27FC236}">
                  <a16:creationId xmlns:a16="http://schemas.microsoft.com/office/drawing/2014/main" id="{0AB10234-0F34-AC9A-E249-9F3C23BEA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1200" y="3797300"/>
              <a:ext cx="82550" cy="52388"/>
            </a:xfrm>
            <a:custGeom>
              <a:avLst/>
              <a:gdLst>
                <a:gd name="T0" fmla="*/ 3 w 22"/>
                <a:gd name="T1" fmla="*/ 14 h 14"/>
                <a:gd name="T2" fmla="*/ 1 w 22"/>
                <a:gd name="T3" fmla="*/ 13 h 14"/>
                <a:gd name="T4" fmla="*/ 2 w 22"/>
                <a:gd name="T5" fmla="*/ 11 h 14"/>
                <a:gd name="T6" fmla="*/ 19 w 22"/>
                <a:gd name="T7" fmla="*/ 1 h 14"/>
                <a:gd name="T8" fmla="*/ 22 w 22"/>
                <a:gd name="T9" fmla="*/ 1 h 14"/>
                <a:gd name="T10" fmla="*/ 21 w 22"/>
                <a:gd name="T11" fmla="*/ 4 h 14"/>
                <a:gd name="T12" fmla="*/ 4 w 22"/>
                <a:gd name="T13" fmla="*/ 14 h 14"/>
                <a:gd name="T14" fmla="*/ 3 w 22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14">
                  <a:moveTo>
                    <a:pt x="3" y="14"/>
                  </a:moveTo>
                  <a:cubicBezTo>
                    <a:pt x="2" y="14"/>
                    <a:pt x="1" y="14"/>
                    <a:pt x="1" y="13"/>
                  </a:cubicBezTo>
                  <a:cubicBezTo>
                    <a:pt x="0" y="12"/>
                    <a:pt x="1" y="11"/>
                    <a:pt x="2" y="11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20" y="0"/>
                    <a:pt x="21" y="0"/>
                    <a:pt x="22" y="1"/>
                  </a:cubicBezTo>
                  <a:cubicBezTo>
                    <a:pt x="22" y="2"/>
                    <a:pt x="22" y="3"/>
                    <a:pt x="21" y="4"/>
                  </a:cubicBezTo>
                  <a:cubicBezTo>
                    <a:pt x="4" y="14"/>
                    <a:pt x="4" y="14"/>
                    <a:pt x="4" y="14"/>
                  </a:cubicBezTo>
                  <a:cubicBezTo>
                    <a:pt x="3" y="14"/>
                    <a:pt x="3" y="14"/>
                    <a:pt x="3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66" name="Freeform 1775">
              <a:extLst>
                <a:ext uri="{FF2B5EF4-FFF2-40B4-BE49-F238E27FC236}">
                  <a16:creationId xmlns:a16="http://schemas.microsoft.com/office/drawing/2014/main" id="{C5ED85F7-33D3-61C8-C18D-47D98E8C7F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6425" y="3846513"/>
              <a:ext cx="79375" cy="14288"/>
            </a:xfrm>
            <a:custGeom>
              <a:avLst/>
              <a:gdLst>
                <a:gd name="T0" fmla="*/ 19 w 21"/>
                <a:gd name="T1" fmla="*/ 4 h 4"/>
                <a:gd name="T2" fmla="*/ 2 w 21"/>
                <a:gd name="T3" fmla="*/ 4 h 4"/>
                <a:gd name="T4" fmla="*/ 0 w 21"/>
                <a:gd name="T5" fmla="*/ 2 h 4"/>
                <a:gd name="T6" fmla="*/ 2 w 21"/>
                <a:gd name="T7" fmla="*/ 0 h 4"/>
                <a:gd name="T8" fmla="*/ 19 w 21"/>
                <a:gd name="T9" fmla="*/ 0 h 4"/>
                <a:gd name="T10" fmla="*/ 21 w 21"/>
                <a:gd name="T11" fmla="*/ 2 h 4"/>
                <a:gd name="T12" fmla="*/ 19 w 21"/>
                <a:gd name="T13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" h="4">
                  <a:moveTo>
                    <a:pt x="19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1" y="0"/>
                    <a:pt x="21" y="1"/>
                    <a:pt x="21" y="2"/>
                  </a:cubicBezTo>
                  <a:cubicBezTo>
                    <a:pt x="21" y="3"/>
                    <a:pt x="21" y="4"/>
                    <a:pt x="1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67" name="Freeform 1776">
              <a:extLst>
                <a:ext uri="{FF2B5EF4-FFF2-40B4-BE49-F238E27FC236}">
                  <a16:creationId xmlns:a16="http://schemas.microsoft.com/office/drawing/2014/main" id="{9574A524-73C6-B6FE-7999-896AA90DE3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4663" y="3857625"/>
              <a:ext cx="106363" cy="71438"/>
            </a:xfrm>
            <a:custGeom>
              <a:avLst/>
              <a:gdLst>
                <a:gd name="T0" fmla="*/ 3 w 28"/>
                <a:gd name="T1" fmla="*/ 19 h 19"/>
                <a:gd name="T2" fmla="*/ 1 w 28"/>
                <a:gd name="T3" fmla="*/ 19 h 19"/>
                <a:gd name="T4" fmla="*/ 2 w 28"/>
                <a:gd name="T5" fmla="*/ 16 h 19"/>
                <a:gd name="T6" fmla="*/ 25 w 28"/>
                <a:gd name="T7" fmla="*/ 1 h 19"/>
                <a:gd name="T8" fmla="*/ 27 w 28"/>
                <a:gd name="T9" fmla="*/ 1 h 19"/>
                <a:gd name="T10" fmla="*/ 27 w 28"/>
                <a:gd name="T11" fmla="*/ 4 h 19"/>
                <a:gd name="T12" fmla="*/ 4 w 28"/>
                <a:gd name="T13" fmla="*/ 19 h 19"/>
                <a:gd name="T14" fmla="*/ 3 w 28"/>
                <a:gd name="T1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19">
                  <a:moveTo>
                    <a:pt x="3" y="19"/>
                  </a:moveTo>
                  <a:cubicBezTo>
                    <a:pt x="2" y="19"/>
                    <a:pt x="1" y="19"/>
                    <a:pt x="1" y="19"/>
                  </a:cubicBezTo>
                  <a:cubicBezTo>
                    <a:pt x="0" y="18"/>
                    <a:pt x="1" y="16"/>
                    <a:pt x="2" y="16"/>
                  </a:cubicBezTo>
                  <a:cubicBezTo>
                    <a:pt x="25" y="1"/>
                    <a:pt x="25" y="1"/>
                    <a:pt x="25" y="1"/>
                  </a:cubicBezTo>
                  <a:cubicBezTo>
                    <a:pt x="26" y="0"/>
                    <a:pt x="27" y="0"/>
                    <a:pt x="27" y="1"/>
                  </a:cubicBezTo>
                  <a:cubicBezTo>
                    <a:pt x="28" y="2"/>
                    <a:pt x="28" y="3"/>
                    <a:pt x="27" y="4"/>
                  </a:cubicBezTo>
                  <a:cubicBezTo>
                    <a:pt x="4" y="19"/>
                    <a:pt x="4" y="19"/>
                    <a:pt x="4" y="19"/>
                  </a:cubicBezTo>
                  <a:cubicBezTo>
                    <a:pt x="3" y="19"/>
                    <a:pt x="3" y="19"/>
                    <a:pt x="3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0AC26DCE-07A1-957E-EF41-870D51BF1C7C}"/>
              </a:ext>
            </a:extLst>
          </p:cNvPr>
          <p:cNvGrpSpPr/>
          <p:nvPr/>
        </p:nvGrpSpPr>
        <p:grpSpPr>
          <a:xfrm>
            <a:off x="4001974" y="3825188"/>
            <a:ext cx="369378" cy="412097"/>
            <a:chOff x="7726363" y="2895601"/>
            <a:chExt cx="346076" cy="346075"/>
          </a:xfrm>
        </p:grpSpPr>
        <p:sp>
          <p:nvSpPr>
            <p:cNvPr id="77" name="Oval 7">
              <a:extLst>
                <a:ext uri="{FF2B5EF4-FFF2-40B4-BE49-F238E27FC236}">
                  <a16:creationId xmlns:a16="http://schemas.microsoft.com/office/drawing/2014/main" id="{157800AD-B586-89CD-3C4F-506258E139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48588" y="3014664"/>
              <a:ext cx="60325" cy="60325"/>
            </a:xfrm>
            <a:prstGeom prst="ellipse">
              <a:avLst/>
            </a:pr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78" name="Freeform 8">
              <a:extLst>
                <a:ext uri="{FF2B5EF4-FFF2-40B4-BE49-F238E27FC236}">
                  <a16:creationId xmlns:a16="http://schemas.microsoft.com/office/drawing/2014/main" id="{EAE35FD8-5C06-CC1E-D44C-A834C9F09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6363" y="3105151"/>
              <a:ext cx="104775" cy="136525"/>
            </a:xfrm>
            <a:custGeom>
              <a:avLst/>
              <a:gdLst>
                <a:gd name="T0" fmla="*/ 14 w 28"/>
                <a:gd name="T1" fmla="*/ 0 h 36"/>
                <a:gd name="T2" fmla="*/ 28 w 28"/>
                <a:gd name="T3" fmla="*/ 0 h 36"/>
                <a:gd name="T4" fmla="*/ 20 w 28"/>
                <a:gd name="T5" fmla="*/ 20 h 36"/>
                <a:gd name="T6" fmla="*/ 20 w 28"/>
                <a:gd name="T7" fmla="*/ 36 h 36"/>
                <a:gd name="T8" fmla="*/ 14 w 28"/>
                <a:gd name="T9" fmla="*/ 36 h 36"/>
                <a:gd name="T10" fmla="*/ 8 w 28"/>
                <a:gd name="T11" fmla="*/ 36 h 36"/>
                <a:gd name="T12" fmla="*/ 8 w 28"/>
                <a:gd name="T13" fmla="*/ 20 h 36"/>
                <a:gd name="T14" fmla="*/ 0 w 28"/>
                <a:gd name="T15" fmla="*/ 0 h 36"/>
                <a:gd name="T16" fmla="*/ 14 w 28"/>
                <a:gd name="T1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36">
                  <a:moveTo>
                    <a:pt x="14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28" y="11"/>
                    <a:pt x="27" y="18"/>
                    <a:pt x="20" y="20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1" y="18"/>
                    <a:pt x="0" y="11"/>
                    <a:pt x="0" y="0"/>
                  </a:cubicBezTo>
                  <a:lnTo>
                    <a:pt x="14" y="0"/>
                  </a:lnTo>
                  <a:close/>
                </a:path>
              </a:pathLst>
            </a:cu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79" name="Oval 9">
              <a:extLst>
                <a:ext uri="{FF2B5EF4-FFF2-40B4-BE49-F238E27FC236}">
                  <a16:creationId xmlns:a16="http://schemas.microsoft.com/office/drawing/2014/main" id="{74E49F9C-B214-5CCC-3B94-CEB4239C40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89888" y="3014664"/>
              <a:ext cx="60325" cy="60325"/>
            </a:xfrm>
            <a:prstGeom prst="ellipse">
              <a:avLst/>
            </a:pr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80" name="Freeform 10">
              <a:extLst>
                <a:ext uri="{FF2B5EF4-FFF2-40B4-BE49-F238E27FC236}">
                  <a16:creationId xmlns:a16="http://schemas.microsoft.com/office/drawing/2014/main" id="{468DACD6-6E94-226D-3AD3-78B5B93F6C2B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6076" y="3105151"/>
              <a:ext cx="106363" cy="136525"/>
            </a:xfrm>
            <a:custGeom>
              <a:avLst/>
              <a:gdLst>
                <a:gd name="T0" fmla="*/ 14 w 28"/>
                <a:gd name="T1" fmla="*/ 0 h 36"/>
                <a:gd name="T2" fmla="*/ 28 w 28"/>
                <a:gd name="T3" fmla="*/ 0 h 36"/>
                <a:gd name="T4" fmla="*/ 20 w 28"/>
                <a:gd name="T5" fmla="*/ 20 h 36"/>
                <a:gd name="T6" fmla="*/ 20 w 28"/>
                <a:gd name="T7" fmla="*/ 36 h 36"/>
                <a:gd name="T8" fmla="*/ 14 w 28"/>
                <a:gd name="T9" fmla="*/ 36 h 36"/>
                <a:gd name="T10" fmla="*/ 8 w 28"/>
                <a:gd name="T11" fmla="*/ 36 h 36"/>
                <a:gd name="T12" fmla="*/ 8 w 28"/>
                <a:gd name="T13" fmla="*/ 20 h 36"/>
                <a:gd name="T14" fmla="*/ 0 w 28"/>
                <a:gd name="T15" fmla="*/ 0 h 36"/>
                <a:gd name="T16" fmla="*/ 14 w 28"/>
                <a:gd name="T1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36">
                  <a:moveTo>
                    <a:pt x="14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28" y="11"/>
                    <a:pt x="27" y="18"/>
                    <a:pt x="20" y="20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1" y="18"/>
                    <a:pt x="0" y="11"/>
                    <a:pt x="0" y="0"/>
                  </a:cubicBezTo>
                  <a:lnTo>
                    <a:pt x="14" y="0"/>
                  </a:lnTo>
                  <a:close/>
                </a:path>
              </a:pathLst>
            </a:cu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81" name="Oval 11">
              <a:extLst>
                <a:ext uri="{FF2B5EF4-FFF2-40B4-BE49-F238E27FC236}">
                  <a16:creationId xmlns:a16="http://schemas.microsoft.com/office/drawing/2014/main" id="{673429D7-AF0F-1CCE-0C42-B55F32244B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69238" y="2895601"/>
              <a:ext cx="60325" cy="60325"/>
            </a:xfrm>
            <a:prstGeom prst="ellipse">
              <a:avLst/>
            </a:pr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  <p:sp>
          <p:nvSpPr>
            <p:cNvPr id="82" name="Freeform 12">
              <a:extLst>
                <a:ext uri="{FF2B5EF4-FFF2-40B4-BE49-F238E27FC236}">
                  <a16:creationId xmlns:a16="http://schemas.microsoft.com/office/drawing/2014/main" id="{E97433C9-1929-ED1C-DB30-66EB9642A6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7013" y="2986089"/>
              <a:ext cx="104775" cy="134938"/>
            </a:xfrm>
            <a:custGeom>
              <a:avLst/>
              <a:gdLst>
                <a:gd name="T0" fmla="*/ 14 w 28"/>
                <a:gd name="T1" fmla="*/ 0 h 36"/>
                <a:gd name="T2" fmla="*/ 28 w 28"/>
                <a:gd name="T3" fmla="*/ 0 h 36"/>
                <a:gd name="T4" fmla="*/ 20 w 28"/>
                <a:gd name="T5" fmla="*/ 20 h 36"/>
                <a:gd name="T6" fmla="*/ 20 w 28"/>
                <a:gd name="T7" fmla="*/ 36 h 36"/>
                <a:gd name="T8" fmla="*/ 14 w 28"/>
                <a:gd name="T9" fmla="*/ 36 h 36"/>
                <a:gd name="T10" fmla="*/ 8 w 28"/>
                <a:gd name="T11" fmla="*/ 36 h 36"/>
                <a:gd name="T12" fmla="*/ 8 w 28"/>
                <a:gd name="T13" fmla="*/ 20 h 36"/>
                <a:gd name="T14" fmla="*/ 0 w 28"/>
                <a:gd name="T15" fmla="*/ 0 h 36"/>
                <a:gd name="T16" fmla="*/ 14 w 28"/>
                <a:gd name="T1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8" h="36">
                  <a:moveTo>
                    <a:pt x="14" y="0"/>
                  </a:moveTo>
                  <a:cubicBezTo>
                    <a:pt x="28" y="0"/>
                    <a:pt x="28" y="0"/>
                    <a:pt x="28" y="0"/>
                  </a:cubicBezTo>
                  <a:cubicBezTo>
                    <a:pt x="28" y="11"/>
                    <a:pt x="27" y="18"/>
                    <a:pt x="20" y="20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1" y="18"/>
                    <a:pt x="0" y="11"/>
                    <a:pt x="0" y="0"/>
                  </a:cubicBezTo>
                  <a:lnTo>
                    <a:pt x="14" y="0"/>
                  </a:lnTo>
                  <a:close/>
                </a:path>
              </a:pathLst>
            </a:cu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Roboto" panose="02000000000000000000" pitchFamily="2" charset="0"/>
                <a:ea typeface="Roboto" panose="02000000000000000000" pitchFamily="2" charset="0"/>
              </a:endParaRPr>
            </a:p>
          </p:txBody>
        </p:sp>
      </p:grpSp>
      <p:sp>
        <p:nvSpPr>
          <p:cNvPr id="83" name="Rectangle 82">
            <a:extLst>
              <a:ext uri="{FF2B5EF4-FFF2-40B4-BE49-F238E27FC236}">
                <a16:creationId xmlns:a16="http://schemas.microsoft.com/office/drawing/2014/main" id="{AA8CA811-6BA0-8836-0C3D-7966D67D7D56}"/>
              </a:ext>
            </a:extLst>
          </p:cNvPr>
          <p:cNvSpPr/>
          <p:nvPr/>
        </p:nvSpPr>
        <p:spPr>
          <a:xfrm>
            <a:off x="2702784" y="4445381"/>
            <a:ext cx="3215260" cy="153888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pPr algn="ctr" defTabSz="914446"/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DKPS </a:t>
            </a:r>
            <a:r>
              <a:rPr lang="en-US" sz="2000" b="1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dibaca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dan </a:t>
            </a:r>
            <a:r>
              <a:rPr lang="en-US" sz="2000" b="1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dihitung</a:t>
            </a:r>
            <a:r>
              <a:rPr lang="en-US" sz="2000" b="1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oleh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aplikasi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kemudian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masuk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ke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kertas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kerja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</a:t>
            </a:r>
            <a:endParaRPr lang="id-ID" sz="2000" dirty="0">
              <a:latin typeface="Roboto" panose="02000000000000000000" pitchFamily="2" charset="0"/>
              <a:ea typeface="Roboto" panose="02000000000000000000" pitchFamily="2" charset="0"/>
              <a:cs typeface="Segoe UI" panose="020B0502040204020203" pitchFamily="34" charset="0"/>
              <a:sym typeface="Arial"/>
            </a:endParaRPr>
          </a:p>
          <a:p>
            <a:pPr algn="ctr" defTabSz="914446"/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AK </a:t>
            </a:r>
            <a:r>
              <a:rPr lang="id-ID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dan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AL</a:t>
            </a:r>
          </a:p>
          <a:p>
            <a:pPr algn="ctr" defTabSz="914446"/>
            <a:endParaRPr lang="en-US" sz="2000" dirty="0">
              <a:latin typeface="Roboto" panose="02000000000000000000" pitchFamily="2" charset="0"/>
              <a:ea typeface="Roboto" panose="02000000000000000000" pitchFamily="2" charset="0"/>
              <a:cs typeface="Segoe UI" panose="020B0502040204020203" pitchFamily="34" charset="0"/>
              <a:sym typeface="Arial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C66B7A72-2E42-1D4C-BB24-3F4099622681}"/>
              </a:ext>
            </a:extLst>
          </p:cNvPr>
          <p:cNvSpPr/>
          <p:nvPr/>
        </p:nvSpPr>
        <p:spPr>
          <a:xfrm>
            <a:off x="6414593" y="4419005"/>
            <a:ext cx="3215260" cy="1538883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/>
          <a:p>
            <a:pPr algn="ctr" defTabSz="914446"/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Ketidaksesuaian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pengisian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DKPS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sesuai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template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menyebabkan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data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tidak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terbaca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dengan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 </a:t>
            </a:r>
            <a:r>
              <a:rPr lang="en-US" sz="2000" dirty="0" err="1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benar</a:t>
            </a:r>
            <a:r>
              <a:rPr lang="en-US" sz="2000" dirty="0">
                <a:latin typeface="Roboto" panose="02000000000000000000" pitchFamily="2" charset="0"/>
                <a:ea typeface="Roboto" panose="02000000000000000000" pitchFamily="2" charset="0"/>
                <a:cs typeface="Segoe UI" panose="020B0502040204020203" pitchFamily="34" charset="0"/>
                <a:sym typeface="Arial"/>
              </a:rPr>
              <a:t>.</a:t>
            </a:r>
          </a:p>
          <a:p>
            <a:pPr algn="ctr" defTabSz="914446"/>
            <a:endParaRPr lang="en-US" sz="2000" dirty="0" err="1">
              <a:latin typeface="Roboto" panose="02000000000000000000" pitchFamily="2" charset="0"/>
              <a:ea typeface="Roboto" panose="02000000000000000000" pitchFamily="2" charset="0"/>
              <a:cs typeface="Segoe UI" panose="020B0502040204020203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19878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/>
      <p:bldP spid="17" grpId="0" animBg="1"/>
      <p:bldP spid="18" grpId="0" animBg="1"/>
      <p:bldP spid="19" grpId="0"/>
      <p:bldP spid="20" grpId="0" animBg="1"/>
      <p:bldP spid="21" grpId="0" animBg="1"/>
      <p:bldP spid="22" grpId="0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51" grpId="0" animBg="1"/>
      <p:bldP spid="52" grpId="0" animBg="1"/>
      <p:bldP spid="83" grpId="0"/>
      <p:bldP spid="8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4F544-3761-3F22-C3C1-D9BE6DA18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6706" y="587872"/>
            <a:ext cx="10515600" cy="1105568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Poppins" panose="00000500000000000000" pitchFamily="2" charset="0"/>
                <a:cs typeface="Poppins" panose="00000500000000000000" pitchFamily="2" charset="0"/>
              </a:rPr>
              <a:t>TEMPLATE DKPS</a:t>
            </a:r>
          </a:p>
        </p:txBody>
      </p:sp>
      <p:sp>
        <p:nvSpPr>
          <p:cNvPr id="6" name="Google Shape;827;p35">
            <a:extLst>
              <a:ext uri="{FF2B5EF4-FFF2-40B4-BE49-F238E27FC236}">
                <a16:creationId xmlns:a16="http://schemas.microsoft.com/office/drawing/2014/main" id="{8B96AE56-46E3-1E68-7562-0CB7E691D213}"/>
              </a:ext>
            </a:extLst>
          </p:cNvPr>
          <p:cNvSpPr txBox="1"/>
          <p:nvPr/>
        </p:nvSpPr>
        <p:spPr>
          <a:xfrm>
            <a:off x="1276950" y="2166342"/>
            <a:ext cx="2558274" cy="6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1600" dirty="0">
                <a:latin typeface="Roboto" panose="02000000000000000000" pitchFamily="2" charset="0"/>
                <a:ea typeface="Roboto" panose="02000000000000000000" pitchFamily="2" charset="0"/>
                <a:sym typeface="Roboto"/>
              </a:rPr>
              <a:t>Format Excel</a:t>
            </a:r>
          </a:p>
        </p:txBody>
      </p:sp>
      <p:sp>
        <p:nvSpPr>
          <p:cNvPr id="7" name="Google Shape;828;p35">
            <a:extLst>
              <a:ext uri="{FF2B5EF4-FFF2-40B4-BE49-F238E27FC236}">
                <a16:creationId xmlns:a16="http://schemas.microsoft.com/office/drawing/2014/main" id="{19C169E9-5759-9C68-861A-128C41B7BF35}"/>
              </a:ext>
            </a:extLst>
          </p:cNvPr>
          <p:cNvSpPr/>
          <p:nvPr/>
        </p:nvSpPr>
        <p:spPr>
          <a:xfrm>
            <a:off x="2144083" y="3283245"/>
            <a:ext cx="861200" cy="861200"/>
          </a:xfrm>
          <a:prstGeom prst="ellipse">
            <a:avLst/>
          </a:prstGeom>
          <a:solidFill>
            <a:srgbClr val="0B308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3200" kern="0" dirty="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8" name="Google Shape;831;p35">
            <a:extLst>
              <a:ext uri="{FF2B5EF4-FFF2-40B4-BE49-F238E27FC236}">
                <a16:creationId xmlns:a16="http://schemas.microsoft.com/office/drawing/2014/main" id="{78A02F0A-B765-9A0B-27C7-2B0F2DE9B58E}"/>
              </a:ext>
            </a:extLst>
          </p:cNvPr>
          <p:cNvSpPr txBox="1"/>
          <p:nvPr/>
        </p:nvSpPr>
        <p:spPr>
          <a:xfrm>
            <a:off x="2878858" y="4656821"/>
            <a:ext cx="2418895" cy="6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Tersedia</a:t>
            </a: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untuk</a:t>
            </a: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semua</a:t>
            </a: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jenis</a:t>
            </a: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ajuan</a:t>
            </a: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akreditasi</a:t>
            </a: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dan program</a:t>
            </a:r>
          </a:p>
        </p:txBody>
      </p:sp>
      <p:sp>
        <p:nvSpPr>
          <p:cNvPr id="9" name="Google Shape;832;p35">
            <a:extLst>
              <a:ext uri="{FF2B5EF4-FFF2-40B4-BE49-F238E27FC236}">
                <a16:creationId xmlns:a16="http://schemas.microsoft.com/office/drawing/2014/main" id="{857C7EAE-792F-D219-F517-11A223891EF6}"/>
              </a:ext>
            </a:extLst>
          </p:cNvPr>
          <p:cNvSpPr/>
          <p:nvPr/>
        </p:nvSpPr>
        <p:spPr>
          <a:xfrm>
            <a:off x="3534484" y="3283245"/>
            <a:ext cx="861200" cy="861200"/>
          </a:xfrm>
          <a:prstGeom prst="ellipse">
            <a:avLst/>
          </a:prstGeom>
          <a:solidFill>
            <a:srgbClr val="FFBB2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3200" kern="0" dirty="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0" name="Google Shape;835;p35">
            <a:extLst>
              <a:ext uri="{FF2B5EF4-FFF2-40B4-BE49-F238E27FC236}">
                <a16:creationId xmlns:a16="http://schemas.microsoft.com/office/drawing/2014/main" id="{69CF2AF3-FFCB-B0DA-F6F3-30CF2CFCEB1D}"/>
              </a:ext>
            </a:extLst>
          </p:cNvPr>
          <p:cNvSpPr txBox="1"/>
          <p:nvPr/>
        </p:nvSpPr>
        <p:spPr>
          <a:xfrm>
            <a:off x="4066629" y="2194162"/>
            <a:ext cx="2627600" cy="6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Selalu</a:t>
            </a: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gunakan</a:t>
            </a: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template </a:t>
            </a: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terbaru</a:t>
            </a:r>
            <a:endParaRPr lang="en-US" sz="1600" kern="0" dirty="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" name="Google Shape;836;p35">
            <a:extLst>
              <a:ext uri="{FF2B5EF4-FFF2-40B4-BE49-F238E27FC236}">
                <a16:creationId xmlns:a16="http://schemas.microsoft.com/office/drawing/2014/main" id="{9C734434-3A0F-86D3-E233-830162130ABC}"/>
              </a:ext>
            </a:extLst>
          </p:cNvPr>
          <p:cNvSpPr/>
          <p:nvPr/>
        </p:nvSpPr>
        <p:spPr>
          <a:xfrm>
            <a:off x="4924883" y="3283245"/>
            <a:ext cx="861200" cy="861200"/>
          </a:xfrm>
          <a:prstGeom prst="ellipse">
            <a:avLst/>
          </a:prstGeom>
          <a:solidFill>
            <a:srgbClr val="0B308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3200" kern="0" dirty="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2" name="Google Shape;839;p35">
            <a:extLst>
              <a:ext uri="{FF2B5EF4-FFF2-40B4-BE49-F238E27FC236}">
                <a16:creationId xmlns:a16="http://schemas.microsoft.com/office/drawing/2014/main" id="{B27A80ED-DA25-6C7A-621C-B8DF9658E611}"/>
              </a:ext>
            </a:extLst>
          </p:cNvPr>
          <p:cNvSpPr txBox="1"/>
          <p:nvPr/>
        </p:nvSpPr>
        <p:spPr>
          <a:xfrm>
            <a:off x="5431550" y="4830773"/>
            <a:ext cx="2721750" cy="6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Pengisian</a:t>
            </a: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DKPS </a:t>
            </a: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harus</a:t>
            </a: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mengikuti</a:t>
            </a: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template </a:t>
            </a: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terbaru</a:t>
            </a: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agar data yang </a:t>
            </a: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diisikan</a:t>
            </a: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terbaca</a:t>
            </a: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dengan</a:t>
            </a: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benar</a:t>
            </a: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13" name="Google Shape;840;p35">
            <a:extLst>
              <a:ext uri="{FF2B5EF4-FFF2-40B4-BE49-F238E27FC236}">
                <a16:creationId xmlns:a16="http://schemas.microsoft.com/office/drawing/2014/main" id="{3D865AEE-64AE-C27D-1050-1FBBB91D0940}"/>
              </a:ext>
            </a:extLst>
          </p:cNvPr>
          <p:cNvSpPr/>
          <p:nvPr/>
        </p:nvSpPr>
        <p:spPr>
          <a:xfrm>
            <a:off x="6315283" y="3283246"/>
            <a:ext cx="861200" cy="8612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3200" kern="0" dirty="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4" name="Google Shape;843;p35">
            <a:extLst>
              <a:ext uri="{FF2B5EF4-FFF2-40B4-BE49-F238E27FC236}">
                <a16:creationId xmlns:a16="http://schemas.microsoft.com/office/drawing/2014/main" id="{E6603B5A-53C4-865B-E714-20FC395DF6CB}"/>
              </a:ext>
            </a:extLst>
          </p:cNvPr>
          <p:cNvSpPr txBox="1"/>
          <p:nvPr/>
        </p:nvSpPr>
        <p:spPr>
          <a:xfrm>
            <a:off x="6792425" y="2061057"/>
            <a:ext cx="2826446" cy="6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Selalu</a:t>
            </a: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gunakan</a:t>
            </a: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acuan</a:t>
            </a: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Buku</a:t>
            </a: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3 IAPSK 3.0 </a:t>
            </a: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dalam</a:t>
            </a: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pengisian</a:t>
            </a: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agar data yang </a:t>
            </a: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diisikan</a:t>
            </a: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sesuai</a:t>
            </a: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dan </a:t>
            </a: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terakui</a:t>
            </a: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15" name="Google Shape;844;p35">
            <a:extLst>
              <a:ext uri="{FF2B5EF4-FFF2-40B4-BE49-F238E27FC236}">
                <a16:creationId xmlns:a16="http://schemas.microsoft.com/office/drawing/2014/main" id="{22DB4541-953E-EF82-588B-AEE8EDDF467C}"/>
              </a:ext>
            </a:extLst>
          </p:cNvPr>
          <p:cNvSpPr/>
          <p:nvPr/>
        </p:nvSpPr>
        <p:spPr>
          <a:xfrm>
            <a:off x="7705683" y="3283245"/>
            <a:ext cx="861200" cy="861200"/>
          </a:xfrm>
          <a:prstGeom prst="ellipse">
            <a:avLst/>
          </a:prstGeom>
          <a:solidFill>
            <a:srgbClr val="0B308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3200" kern="0" dirty="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sp>
        <p:nvSpPr>
          <p:cNvPr id="16" name="Google Shape;847;p35">
            <a:extLst>
              <a:ext uri="{FF2B5EF4-FFF2-40B4-BE49-F238E27FC236}">
                <a16:creationId xmlns:a16="http://schemas.microsoft.com/office/drawing/2014/main" id="{D1513CA8-DA04-96A8-FA35-2D144876A9B8}"/>
              </a:ext>
            </a:extLst>
          </p:cNvPr>
          <p:cNvSpPr txBox="1"/>
          <p:nvPr/>
        </p:nvSpPr>
        <p:spPr>
          <a:xfrm>
            <a:off x="8205648" y="4683645"/>
            <a:ext cx="2939981" cy="6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Data yang </a:t>
            </a: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diisikan</a:t>
            </a: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harus</a:t>
            </a: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dalam</a:t>
            </a: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rentang</a:t>
            </a: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TS yang </a:t>
            </a: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ditetapkan</a:t>
            </a: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saat</a:t>
            </a: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600" kern="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pengajuan</a:t>
            </a:r>
            <a:r>
              <a:rPr lang="en-US" sz="1600" kern="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17" name="Google Shape;848;p35">
            <a:extLst>
              <a:ext uri="{FF2B5EF4-FFF2-40B4-BE49-F238E27FC236}">
                <a16:creationId xmlns:a16="http://schemas.microsoft.com/office/drawing/2014/main" id="{853536B9-AAD7-D871-DD96-469BF0EA4B8C}"/>
              </a:ext>
            </a:extLst>
          </p:cNvPr>
          <p:cNvSpPr/>
          <p:nvPr/>
        </p:nvSpPr>
        <p:spPr>
          <a:xfrm>
            <a:off x="9096083" y="3283246"/>
            <a:ext cx="861200" cy="861200"/>
          </a:xfrm>
          <a:prstGeom prst="ellipse">
            <a:avLst/>
          </a:prstGeom>
          <a:solidFill>
            <a:srgbClr val="FFBB2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sz="3200" kern="0" dirty="0">
              <a:solidFill>
                <a:srgbClr val="FFFFFF"/>
              </a:solidFill>
              <a:latin typeface="Fira Sans Extra Condensed"/>
              <a:ea typeface="Fira Sans Extra Condensed"/>
              <a:cs typeface="Fira Sans Extra Condensed"/>
              <a:sym typeface="Fira Sans Extra Condensed"/>
            </a:endParaRPr>
          </a:p>
        </p:txBody>
      </p:sp>
      <p:cxnSp>
        <p:nvCxnSpPr>
          <p:cNvPr id="20" name="Google Shape;853;p35">
            <a:extLst>
              <a:ext uri="{FF2B5EF4-FFF2-40B4-BE49-F238E27FC236}">
                <a16:creationId xmlns:a16="http://schemas.microsoft.com/office/drawing/2014/main" id="{5680D8DB-AD03-4AF0-C576-FAA9A07186F0}"/>
              </a:ext>
            </a:extLst>
          </p:cNvPr>
          <p:cNvCxnSpPr>
            <a:endCxn id="7" idx="0"/>
          </p:cNvCxnSpPr>
          <p:nvPr/>
        </p:nvCxnSpPr>
        <p:spPr>
          <a:xfrm>
            <a:off x="2574668" y="2864379"/>
            <a:ext cx="15" cy="418866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1" name="Google Shape;854;p35">
            <a:extLst>
              <a:ext uri="{FF2B5EF4-FFF2-40B4-BE49-F238E27FC236}">
                <a16:creationId xmlns:a16="http://schemas.microsoft.com/office/drawing/2014/main" id="{338D6D15-4054-37A4-A72A-44745C8C6A76}"/>
              </a:ext>
            </a:extLst>
          </p:cNvPr>
          <p:cNvCxnSpPr>
            <a:stCxn id="9" idx="4"/>
          </p:cNvCxnSpPr>
          <p:nvPr/>
        </p:nvCxnSpPr>
        <p:spPr>
          <a:xfrm>
            <a:off x="3965084" y="4144446"/>
            <a:ext cx="0" cy="419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2" name="Google Shape;855;p35">
            <a:extLst>
              <a:ext uri="{FF2B5EF4-FFF2-40B4-BE49-F238E27FC236}">
                <a16:creationId xmlns:a16="http://schemas.microsoft.com/office/drawing/2014/main" id="{EDC57258-2035-27E8-C143-3DB0A4098D2D}"/>
              </a:ext>
            </a:extLst>
          </p:cNvPr>
          <p:cNvCxnSpPr>
            <a:endCxn id="11" idx="0"/>
          </p:cNvCxnSpPr>
          <p:nvPr/>
        </p:nvCxnSpPr>
        <p:spPr>
          <a:xfrm>
            <a:off x="5353361" y="2864379"/>
            <a:ext cx="2122" cy="418866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3" name="Google Shape;856;p35">
            <a:extLst>
              <a:ext uri="{FF2B5EF4-FFF2-40B4-BE49-F238E27FC236}">
                <a16:creationId xmlns:a16="http://schemas.microsoft.com/office/drawing/2014/main" id="{77E8C687-DDBD-A777-70FA-6FA9D2D39AEF}"/>
              </a:ext>
            </a:extLst>
          </p:cNvPr>
          <p:cNvCxnSpPr>
            <a:stCxn id="13" idx="4"/>
          </p:cNvCxnSpPr>
          <p:nvPr/>
        </p:nvCxnSpPr>
        <p:spPr>
          <a:xfrm flipH="1">
            <a:off x="6745283" y="4144446"/>
            <a:ext cx="600" cy="419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4" name="Google Shape;857;p35">
            <a:extLst>
              <a:ext uri="{FF2B5EF4-FFF2-40B4-BE49-F238E27FC236}">
                <a16:creationId xmlns:a16="http://schemas.microsoft.com/office/drawing/2014/main" id="{276688E0-7EC2-63BA-92EA-F720B9D8593C}"/>
              </a:ext>
            </a:extLst>
          </p:cNvPr>
          <p:cNvCxnSpPr>
            <a:endCxn id="15" idx="0"/>
          </p:cNvCxnSpPr>
          <p:nvPr/>
        </p:nvCxnSpPr>
        <p:spPr>
          <a:xfrm>
            <a:off x="8134161" y="2864379"/>
            <a:ext cx="2122" cy="418866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5" name="Google Shape;858;p35">
            <a:extLst>
              <a:ext uri="{FF2B5EF4-FFF2-40B4-BE49-F238E27FC236}">
                <a16:creationId xmlns:a16="http://schemas.microsoft.com/office/drawing/2014/main" id="{12FAD26E-D613-0C78-2F50-C1CA7052C89F}"/>
              </a:ext>
            </a:extLst>
          </p:cNvPr>
          <p:cNvCxnSpPr>
            <a:stCxn id="17" idx="4"/>
          </p:cNvCxnSpPr>
          <p:nvPr/>
        </p:nvCxnSpPr>
        <p:spPr>
          <a:xfrm flipH="1">
            <a:off x="9525483" y="4144446"/>
            <a:ext cx="1200" cy="419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7" name="Google Shape;860;p35">
            <a:extLst>
              <a:ext uri="{FF2B5EF4-FFF2-40B4-BE49-F238E27FC236}">
                <a16:creationId xmlns:a16="http://schemas.microsoft.com/office/drawing/2014/main" id="{810C98F2-B2EF-FBCC-717D-224214F489B5}"/>
              </a:ext>
            </a:extLst>
          </p:cNvPr>
          <p:cNvCxnSpPr>
            <a:stCxn id="7" idx="6"/>
            <a:endCxn id="9" idx="2"/>
          </p:cNvCxnSpPr>
          <p:nvPr/>
        </p:nvCxnSpPr>
        <p:spPr>
          <a:xfrm>
            <a:off x="3005283" y="3713846"/>
            <a:ext cx="5292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8" name="Google Shape;861;p35">
            <a:extLst>
              <a:ext uri="{FF2B5EF4-FFF2-40B4-BE49-F238E27FC236}">
                <a16:creationId xmlns:a16="http://schemas.microsoft.com/office/drawing/2014/main" id="{F36C0EC3-8F88-B661-1A09-DCFE8BDFD924}"/>
              </a:ext>
            </a:extLst>
          </p:cNvPr>
          <p:cNvCxnSpPr>
            <a:stCxn id="9" idx="6"/>
            <a:endCxn id="11" idx="2"/>
          </p:cNvCxnSpPr>
          <p:nvPr/>
        </p:nvCxnSpPr>
        <p:spPr>
          <a:xfrm>
            <a:off x="4395683" y="3713846"/>
            <a:ext cx="5292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9" name="Google Shape;862;p35">
            <a:extLst>
              <a:ext uri="{FF2B5EF4-FFF2-40B4-BE49-F238E27FC236}">
                <a16:creationId xmlns:a16="http://schemas.microsoft.com/office/drawing/2014/main" id="{11D0D663-6843-B95B-02C8-AA20172C6A37}"/>
              </a:ext>
            </a:extLst>
          </p:cNvPr>
          <p:cNvCxnSpPr>
            <a:stCxn id="11" idx="6"/>
            <a:endCxn id="13" idx="2"/>
          </p:cNvCxnSpPr>
          <p:nvPr/>
        </p:nvCxnSpPr>
        <p:spPr>
          <a:xfrm>
            <a:off x="5786083" y="3713846"/>
            <a:ext cx="5292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0" name="Google Shape;863;p35">
            <a:extLst>
              <a:ext uri="{FF2B5EF4-FFF2-40B4-BE49-F238E27FC236}">
                <a16:creationId xmlns:a16="http://schemas.microsoft.com/office/drawing/2014/main" id="{8A2EF388-39A2-C8A9-36C4-432E549EBD72}"/>
              </a:ext>
            </a:extLst>
          </p:cNvPr>
          <p:cNvCxnSpPr>
            <a:stCxn id="13" idx="6"/>
            <a:endCxn id="15" idx="2"/>
          </p:cNvCxnSpPr>
          <p:nvPr/>
        </p:nvCxnSpPr>
        <p:spPr>
          <a:xfrm>
            <a:off x="7176483" y="3713846"/>
            <a:ext cx="5292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31" name="Google Shape;864;p35">
            <a:extLst>
              <a:ext uri="{FF2B5EF4-FFF2-40B4-BE49-F238E27FC236}">
                <a16:creationId xmlns:a16="http://schemas.microsoft.com/office/drawing/2014/main" id="{AF8DEF3F-3CCF-2054-3529-34C85B15B32B}"/>
              </a:ext>
            </a:extLst>
          </p:cNvPr>
          <p:cNvCxnSpPr>
            <a:stCxn id="15" idx="6"/>
            <a:endCxn id="17" idx="2"/>
          </p:cNvCxnSpPr>
          <p:nvPr/>
        </p:nvCxnSpPr>
        <p:spPr>
          <a:xfrm>
            <a:off x="8566883" y="3713846"/>
            <a:ext cx="5292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543481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9" grpId="0" animBg="1"/>
      <p:bldP spid="10" grpId="0"/>
      <p:bldP spid="11" grpId="0" animBg="1"/>
      <p:bldP spid="13" grpId="0" animBg="1"/>
      <p:bldP spid="14" grpId="0"/>
      <p:bldP spid="15" grpId="0" animBg="1"/>
      <p:bldP spid="16" grpId="0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A416F-CE91-DF47-43E6-508C4C583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i="1" dirty="0"/>
              <a:t>Template</a:t>
            </a:r>
            <a:r>
              <a:rPr lang="en-US" dirty="0"/>
              <a:t> DKPS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D47299-81B8-4A8B-BEB7-675F2C8CDE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283" y="1562659"/>
            <a:ext cx="8514034" cy="429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723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825BF-1A13-D9B4-634F-B27605707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i="1" dirty="0"/>
              <a:t>Template</a:t>
            </a:r>
            <a:r>
              <a:rPr lang="en-US" dirty="0"/>
              <a:t> DKPS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358182-FFD1-3E48-D0E9-4D3686DA32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1690688"/>
            <a:ext cx="9622870" cy="4185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577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D06C3-BE67-78D5-0F82-35D65B19B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i="1" dirty="0"/>
              <a:t>Template</a:t>
            </a:r>
            <a:r>
              <a:rPr lang="en-US" dirty="0"/>
              <a:t> DKPS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0663F8-F095-0450-CA54-81FC62492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4078413"/>
            <a:ext cx="7772400" cy="19645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8587C7B-0FEF-C1FD-557A-1DFE10D95B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1564410"/>
            <a:ext cx="7772400" cy="2296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0197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5244</TotalTime>
  <Words>704</Words>
  <Application>Microsoft Office PowerPoint</Application>
  <PresentationFormat>Widescreen</PresentationFormat>
  <Paragraphs>107</Paragraphs>
  <Slides>20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1" baseType="lpstr">
      <vt:lpstr>Aptos</vt:lpstr>
      <vt:lpstr>Arial</vt:lpstr>
      <vt:lpstr>Calibri</vt:lpstr>
      <vt:lpstr>Calibri Light</vt:lpstr>
      <vt:lpstr>Courier New</vt:lpstr>
      <vt:lpstr>Fira Sans Extra Condensed</vt:lpstr>
      <vt:lpstr>Poppins</vt:lpstr>
      <vt:lpstr>Roboto</vt:lpstr>
      <vt:lpstr>Segoe UI</vt:lpstr>
      <vt:lpstr>Office Theme</vt:lpstr>
      <vt:lpstr>1_Office Theme</vt:lpstr>
      <vt:lpstr>PowerPoint Presentation</vt:lpstr>
      <vt:lpstr>PowerPoint Presentation</vt:lpstr>
      <vt:lpstr>PowerPoint Presentation</vt:lpstr>
      <vt:lpstr>DKPS</vt:lpstr>
      <vt:lpstr>PowerPoint Presentation</vt:lpstr>
      <vt:lpstr>TEMPLATE DKPS</vt:lpstr>
      <vt:lpstr>Template DKPS</vt:lpstr>
      <vt:lpstr>Template DKPS</vt:lpstr>
      <vt:lpstr>Template DKPS</vt:lpstr>
      <vt:lpstr>Unduh Template DKPS</vt:lpstr>
      <vt:lpstr>PENGISIAN DKPS</vt:lpstr>
      <vt:lpstr>TAHUN PENUH TERAKHIR (TS)</vt:lpstr>
      <vt:lpstr>Tahun Penuh Terakhir (TS)</vt:lpstr>
      <vt:lpstr>RENTANG WAKTU DATA</vt:lpstr>
      <vt:lpstr>PANDUAN PENGISIAN DKPS</vt:lpstr>
      <vt:lpstr>PowerPoint Presentation</vt:lpstr>
      <vt:lpstr>PowerPoint Presentation</vt:lpstr>
      <vt:lpstr>PowerPoint Presentation</vt:lpstr>
      <vt:lpstr>FITUR DKPS DI SIMALAMDIK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DKPS Data Kinerja Program Studi</dc:title>
  <dc:creator>Kharismaharani A</dc:creator>
  <cp:lastModifiedBy>Joko Nurkamto</cp:lastModifiedBy>
  <cp:revision>72</cp:revision>
  <dcterms:created xsi:type="dcterms:W3CDTF">2025-12-20T04:44:51Z</dcterms:created>
  <dcterms:modified xsi:type="dcterms:W3CDTF">2026-01-27T14:27:11Z</dcterms:modified>
</cp:coreProperties>
</file>