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8"/>
  </p:notesMasterIdLst>
  <p:sldIdLst>
    <p:sldId id="343" r:id="rId3"/>
    <p:sldId id="344" r:id="rId4"/>
    <p:sldId id="345" r:id="rId5"/>
    <p:sldId id="259" r:id="rId6"/>
    <p:sldId id="346" r:id="rId7"/>
    <p:sldId id="347" r:id="rId8"/>
    <p:sldId id="264" r:id="rId9"/>
    <p:sldId id="265" r:id="rId10"/>
    <p:sldId id="263" r:id="rId11"/>
    <p:sldId id="266" r:id="rId12"/>
    <p:sldId id="267" r:id="rId13"/>
    <p:sldId id="268" r:id="rId14"/>
    <p:sldId id="269" r:id="rId15"/>
    <p:sldId id="271" r:id="rId16"/>
    <p:sldId id="348" r:id="rId17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2C77"/>
    <a:srgbClr val="FFBB24"/>
    <a:srgbClr val="FFFFFF"/>
    <a:srgbClr val="005B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79" autoAdjust="0"/>
    <p:restoredTop sz="94660"/>
  </p:normalViewPr>
  <p:slideViewPr>
    <p:cSldViewPr snapToGrid="0">
      <p:cViewPr varScale="1">
        <p:scale>
          <a:sx n="62" d="100"/>
          <a:sy n="62" d="100"/>
        </p:scale>
        <p:origin x="102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AAA85D-F94B-4D0E-AF31-84A989720436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A08700-27B7-43BE-9F83-98754F911CA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13728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1D250-3880-203F-178D-0D128AE7D3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D8D9A4-22F8-9C03-467B-FFD851D15F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F65E04-EB95-0F35-6244-5397BBC22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AFD55-B5F3-3D54-BB9A-22DF1BA01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3037" y="5692219"/>
            <a:ext cx="4114800" cy="365125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F64762-D2B0-703A-9214-93DC258E3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7C61199E-0D6B-61E0-474E-32DA0632F031}"/>
              </a:ext>
            </a:extLst>
          </p:cNvPr>
          <p:cNvSpPr/>
          <p:nvPr userDrawn="1"/>
        </p:nvSpPr>
        <p:spPr>
          <a:xfrm rot="10800000" flipH="1">
            <a:off x="-1229" y="3350256"/>
            <a:ext cx="4125391" cy="3523846"/>
          </a:xfrm>
          <a:custGeom>
            <a:avLst/>
            <a:gdLst/>
            <a:ahLst/>
            <a:cxnLst/>
            <a:rect l="l" t="t" r="r" b="b"/>
            <a:pathLst>
              <a:path w="6162627" h="4383168">
                <a:moveTo>
                  <a:pt x="6162627" y="0"/>
                </a:moveTo>
                <a:lnTo>
                  <a:pt x="0" y="0"/>
                </a:lnTo>
                <a:lnTo>
                  <a:pt x="0" y="4383168"/>
                </a:lnTo>
                <a:lnTo>
                  <a:pt x="6162627" y="4383168"/>
                </a:lnTo>
                <a:lnTo>
                  <a:pt x="616262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8">
            <a:extLst>
              <a:ext uri="{FF2B5EF4-FFF2-40B4-BE49-F238E27FC236}">
                <a16:creationId xmlns:a16="http://schemas.microsoft.com/office/drawing/2014/main" id="{4595D1F1-10CC-1B19-3734-F66FE02E6F7F}"/>
              </a:ext>
            </a:extLst>
          </p:cNvPr>
          <p:cNvSpPr/>
          <p:nvPr userDrawn="1"/>
        </p:nvSpPr>
        <p:spPr>
          <a:xfrm flipH="1" flipV="1">
            <a:off x="-21272" y="-52263"/>
            <a:ext cx="3687418" cy="2966379"/>
          </a:xfrm>
          <a:custGeom>
            <a:avLst/>
            <a:gdLst/>
            <a:ahLst/>
            <a:cxnLst/>
            <a:rect l="l" t="t" r="r" b="b"/>
            <a:pathLst>
              <a:path w="4125390" h="4245685">
                <a:moveTo>
                  <a:pt x="4125390" y="4245685"/>
                </a:moveTo>
                <a:lnTo>
                  <a:pt x="0" y="4245685"/>
                </a:lnTo>
                <a:lnTo>
                  <a:pt x="0" y="0"/>
                </a:lnTo>
                <a:lnTo>
                  <a:pt x="4125390" y="0"/>
                </a:lnTo>
                <a:lnTo>
                  <a:pt x="4125390" y="4245685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844013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9BE26-4D65-382A-612A-FDAAFC6EF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7C6399-20B1-2117-CE9B-D876804D82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0918F4-686B-A59A-9236-EEBC688A3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8DF298-5BFD-F366-4475-43C6BB58F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F6C854-F4EC-AD8E-14A6-F2065FE3D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98903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906687-03AA-62E3-730F-01A3E3E8FD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D2CACC-92A7-D83D-B2A5-0CB072C2FB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82CA04-148B-9CE3-3B66-7E6582DDB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2F6BE-C84C-031A-6AAB-7CA5E2590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20EE9A-E325-CC24-1CFE-CA1C5FAD0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071330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DB05156-7022-47FA-8449-64FDA730A9B5}"/>
              </a:ext>
            </a:extLst>
          </p:cNvPr>
          <p:cNvGrpSpPr/>
          <p:nvPr userDrawn="1"/>
        </p:nvGrpSpPr>
        <p:grpSpPr>
          <a:xfrm rot="5400000">
            <a:off x="5981671" y="5720329"/>
            <a:ext cx="228658" cy="1691575"/>
            <a:chOff x="7316420" y="1861156"/>
            <a:chExt cx="689857" cy="510345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3A6D6BC-9E2C-432C-9A5D-C060231AFDB0}"/>
                </a:ext>
              </a:extLst>
            </p:cNvPr>
            <p:cNvSpPr/>
            <p:nvPr/>
          </p:nvSpPr>
          <p:spPr>
            <a:xfrm>
              <a:off x="7316420" y="1861156"/>
              <a:ext cx="689857" cy="689857"/>
            </a:xfrm>
            <a:prstGeom prst="ellipse">
              <a:avLst/>
            </a:prstGeom>
            <a:solidFill>
              <a:schemeClr val="accent5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3C81B2F-B325-4145-8798-0F28B0C98B7C}"/>
                </a:ext>
              </a:extLst>
            </p:cNvPr>
            <p:cNvSpPr/>
            <p:nvPr/>
          </p:nvSpPr>
          <p:spPr>
            <a:xfrm>
              <a:off x="7316420" y="2743875"/>
              <a:ext cx="689857" cy="689857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BE6035F-7CC6-46C7-9AEB-6ADA10B1D38B}"/>
                </a:ext>
              </a:extLst>
            </p:cNvPr>
            <p:cNvSpPr/>
            <p:nvPr/>
          </p:nvSpPr>
          <p:spPr>
            <a:xfrm>
              <a:off x="7316420" y="3626594"/>
              <a:ext cx="689857" cy="689857"/>
            </a:xfrm>
            <a:prstGeom prst="ellipse">
              <a:avLst/>
            </a:prstGeom>
            <a:solidFill>
              <a:schemeClr val="accent3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5801913-98AE-438B-BDE8-12666D966E27}"/>
                </a:ext>
              </a:extLst>
            </p:cNvPr>
            <p:cNvSpPr/>
            <p:nvPr/>
          </p:nvSpPr>
          <p:spPr>
            <a:xfrm>
              <a:off x="7316420" y="4509313"/>
              <a:ext cx="689857" cy="689857"/>
            </a:xfrm>
            <a:prstGeom prst="ellipse">
              <a:avLst/>
            </a:prstGeom>
            <a:solidFill>
              <a:schemeClr val="accent2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8C4E16A-515C-4D25-BD61-670F72620E9D}"/>
                </a:ext>
              </a:extLst>
            </p:cNvPr>
            <p:cNvSpPr/>
            <p:nvPr/>
          </p:nvSpPr>
          <p:spPr>
            <a:xfrm>
              <a:off x="7316420" y="5392032"/>
              <a:ext cx="689857" cy="689857"/>
            </a:xfrm>
            <a:prstGeom prst="ellipse">
              <a:avLst/>
            </a:prstGeom>
            <a:solidFill>
              <a:schemeClr val="accent1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CCA7F11-F003-4C26-B567-7140268ADCEF}"/>
                </a:ext>
              </a:extLst>
            </p:cNvPr>
            <p:cNvSpPr/>
            <p:nvPr/>
          </p:nvSpPr>
          <p:spPr>
            <a:xfrm>
              <a:off x="7316420" y="6274751"/>
              <a:ext cx="689857" cy="689857"/>
            </a:xfrm>
            <a:prstGeom prst="ellipse">
              <a:avLst/>
            </a:prstGeom>
            <a:solidFill>
              <a:schemeClr val="accent6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2034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7928214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44008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71613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F9DC0811-0AEE-48AE-88E3-0CE98AC8678E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523957" y="1362066"/>
            <a:ext cx="1720091" cy="1720282"/>
          </a:xfrm>
          <a:prstGeom prst="ellipse">
            <a:avLst/>
          </a:prstGeom>
          <a:solidFill>
            <a:schemeClr val="bg1">
              <a:lumMod val="95000"/>
            </a:schemeClr>
          </a:solidFill>
          <a:ln w="476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BB684A2A-4E63-4C7E-9DDA-5481BB9652DD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56409" y="4067345"/>
            <a:ext cx="1586755" cy="1586931"/>
          </a:xfrm>
          <a:prstGeom prst="ellipse">
            <a:avLst/>
          </a:prstGeom>
          <a:solidFill>
            <a:schemeClr val="bg1">
              <a:lumMod val="95000"/>
            </a:schemeClr>
          </a:solidFill>
          <a:ln w="476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7FF7F52A-8872-45A7-9CB0-6399F1B288D6}"/>
              </a:ext>
            </a:extLst>
          </p:cNvPr>
          <p:cNvSpPr>
            <a:spLocks noGrp="1"/>
          </p:cNvSpPr>
          <p:nvPr userDrawn="1">
            <p:ph type="pic" sz="quarter" idx="45" hasCustomPrompt="1"/>
          </p:nvPr>
        </p:nvSpPr>
        <p:spPr>
          <a:xfrm>
            <a:off x="4554917" y="4067345"/>
            <a:ext cx="1586755" cy="1586931"/>
          </a:xfrm>
          <a:prstGeom prst="ellipse">
            <a:avLst/>
          </a:prstGeom>
          <a:solidFill>
            <a:schemeClr val="bg1">
              <a:lumMod val="95000"/>
            </a:schemeClr>
          </a:solidFill>
          <a:ln w="476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08A4017F-6A05-43A5-995A-D8C10EA54CBA}"/>
              </a:ext>
            </a:extLst>
          </p:cNvPr>
          <p:cNvSpPr>
            <a:spLocks noGrp="1"/>
          </p:cNvSpPr>
          <p:nvPr userDrawn="1">
            <p:ph type="pic" sz="quarter" idx="46" hasCustomPrompt="1"/>
          </p:nvPr>
        </p:nvSpPr>
        <p:spPr>
          <a:xfrm>
            <a:off x="8353425" y="4067345"/>
            <a:ext cx="1586755" cy="1586931"/>
          </a:xfrm>
          <a:prstGeom prst="ellipse">
            <a:avLst/>
          </a:prstGeom>
          <a:solidFill>
            <a:schemeClr val="bg1">
              <a:lumMod val="95000"/>
            </a:schemeClr>
          </a:solidFill>
          <a:ln w="476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70E9868-3AAD-4B34-BEA2-B50526787336}"/>
              </a:ext>
            </a:extLst>
          </p:cNvPr>
          <p:cNvGrpSpPr/>
          <p:nvPr userDrawn="1"/>
        </p:nvGrpSpPr>
        <p:grpSpPr>
          <a:xfrm rot="5400000">
            <a:off x="5981671" y="5720329"/>
            <a:ext cx="228658" cy="1691575"/>
            <a:chOff x="7316420" y="1861156"/>
            <a:chExt cx="689857" cy="5103452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514F1D8-E525-4DE8-B724-643ABAC9AE07}"/>
                </a:ext>
              </a:extLst>
            </p:cNvPr>
            <p:cNvSpPr/>
            <p:nvPr/>
          </p:nvSpPr>
          <p:spPr>
            <a:xfrm>
              <a:off x="7316420" y="1861156"/>
              <a:ext cx="689857" cy="689857"/>
            </a:xfrm>
            <a:prstGeom prst="ellipse">
              <a:avLst/>
            </a:prstGeom>
            <a:solidFill>
              <a:schemeClr val="accent5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E862A4C-2F3A-44EA-9B13-AB448370E669}"/>
                </a:ext>
              </a:extLst>
            </p:cNvPr>
            <p:cNvSpPr/>
            <p:nvPr/>
          </p:nvSpPr>
          <p:spPr>
            <a:xfrm>
              <a:off x="7316420" y="2743875"/>
              <a:ext cx="689857" cy="689857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D6328244-9B76-44AD-9D98-ECA17C45B083}"/>
                </a:ext>
              </a:extLst>
            </p:cNvPr>
            <p:cNvSpPr/>
            <p:nvPr/>
          </p:nvSpPr>
          <p:spPr>
            <a:xfrm>
              <a:off x="7316420" y="3626594"/>
              <a:ext cx="689857" cy="689857"/>
            </a:xfrm>
            <a:prstGeom prst="ellipse">
              <a:avLst/>
            </a:prstGeom>
            <a:solidFill>
              <a:schemeClr val="accent3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0089F497-0BD5-4E18-85F6-8EE310F96D0B}"/>
                </a:ext>
              </a:extLst>
            </p:cNvPr>
            <p:cNvSpPr/>
            <p:nvPr/>
          </p:nvSpPr>
          <p:spPr>
            <a:xfrm>
              <a:off x="7316420" y="4509313"/>
              <a:ext cx="689857" cy="689857"/>
            </a:xfrm>
            <a:prstGeom prst="ellipse">
              <a:avLst/>
            </a:prstGeom>
            <a:solidFill>
              <a:schemeClr val="accent2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6970D4C-7529-482D-9E5A-8E42BE680D8D}"/>
                </a:ext>
              </a:extLst>
            </p:cNvPr>
            <p:cNvSpPr/>
            <p:nvPr/>
          </p:nvSpPr>
          <p:spPr>
            <a:xfrm>
              <a:off x="7316420" y="5392032"/>
              <a:ext cx="689857" cy="689857"/>
            </a:xfrm>
            <a:prstGeom prst="ellipse">
              <a:avLst/>
            </a:prstGeom>
            <a:solidFill>
              <a:schemeClr val="accent1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F4CAE1C-AB8A-430F-A858-3AD8B0746998}"/>
                </a:ext>
              </a:extLst>
            </p:cNvPr>
            <p:cNvSpPr/>
            <p:nvPr/>
          </p:nvSpPr>
          <p:spPr>
            <a:xfrm>
              <a:off x="7316420" y="6274751"/>
              <a:ext cx="689857" cy="689857"/>
            </a:xfrm>
            <a:prstGeom prst="ellipse">
              <a:avLst/>
            </a:prstGeom>
            <a:solidFill>
              <a:schemeClr val="accent6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78831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EDA40FE-25EC-4F3B-AFD0-21C347F85953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769399" y="-1"/>
            <a:ext cx="6881081" cy="6871547"/>
          </a:xfrm>
          <a:custGeom>
            <a:avLst/>
            <a:gdLst>
              <a:gd name="connsiteX0" fmla="*/ 0 w 6858000"/>
              <a:gd name="connsiteY0" fmla="*/ 0 h 6848498"/>
              <a:gd name="connsiteX1" fmla="*/ 3429000 w 6858000"/>
              <a:gd name="connsiteY1" fmla="*/ 0 h 6848498"/>
              <a:gd name="connsiteX2" fmla="*/ 6858000 w 6858000"/>
              <a:gd name="connsiteY2" fmla="*/ 3429000 h 6848498"/>
              <a:gd name="connsiteX3" fmla="*/ 3438502 w 6858000"/>
              <a:gd name="connsiteY3" fmla="*/ 6848498 h 6848498"/>
              <a:gd name="connsiteX4" fmla="*/ 9502 w 6858000"/>
              <a:gd name="connsiteY4" fmla="*/ 6848498 h 6848498"/>
              <a:gd name="connsiteX5" fmla="*/ 3429000 w 6858000"/>
              <a:gd name="connsiteY5" fmla="*/ 3429000 h 6848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8000" h="6848498">
                <a:moveTo>
                  <a:pt x="0" y="0"/>
                </a:moveTo>
                <a:lnTo>
                  <a:pt x="3429000" y="0"/>
                </a:lnTo>
                <a:lnTo>
                  <a:pt x="6858000" y="3429000"/>
                </a:lnTo>
                <a:lnTo>
                  <a:pt x="3438502" y="6848498"/>
                </a:lnTo>
                <a:lnTo>
                  <a:pt x="9502" y="6848498"/>
                </a:lnTo>
                <a:lnTo>
                  <a:pt x="342900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B18C6E2-188D-48FE-BE1D-63F8CBBE66EE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-5528" y="0"/>
            <a:ext cx="3990210" cy="6858000"/>
          </a:xfrm>
          <a:custGeom>
            <a:avLst/>
            <a:gdLst>
              <a:gd name="connsiteX0" fmla="*/ 0 w 3984681"/>
              <a:gd name="connsiteY0" fmla="*/ 0 h 6848498"/>
              <a:gd name="connsiteX1" fmla="*/ 555684 w 3984681"/>
              <a:gd name="connsiteY1" fmla="*/ 0 h 6848498"/>
              <a:gd name="connsiteX2" fmla="*/ 3984681 w 3984681"/>
              <a:gd name="connsiteY2" fmla="*/ 3428997 h 6848498"/>
              <a:gd name="connsiteX3" fmla="*/ 565179 w 3984681"/>
              <a:gd name="connsiteY3" fmla="*/ 6848498 h 6848498"/>
              <a:gd name="connsiteX4" fmla="*/ 0 w 3984681"/>
              <a:gd name="connsiteY4" fmla="*/ 6848498 h 6848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84681" h="6848498">
                <a:moveTo>
                  <a:pt x="0" y="0"/>
                </a:moveTo>
                <a:lnTo>
                  <a:pt x="555684" y="0"/>
                </a:lnTo>
                <a:lnTo>
                  <a:pt x="3984681" y="3428997"/>
                </a:lnTo>
                <a:lnTo>
                  <a:pt x="565179" y="6848498"/>
                </a:lnTo>
                <a:lnTo>
                  <a:pt x="0" y="684849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16905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43270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E1A58DF6-EE24-4D91-8403-F5F5EE802B14}"/>
              </a:ext>
            </a:extLst>
          </p:cNvPr>
          <p:cNvSpPr/>
          <p:nvPr userDrawn="1"/>
        </p:nvSpPr>
        <p:spPr>
          <a:xfrm>
            <a:off x="0" y="-1"/>
            <a:ext cx="6210518" cy="6263593"/>
          </a:xfrm>
          <a:custGeom>
            <a:avLst/>
            <a:gdLst>
              <a:gd name="connsiteX0" fmla="*/ 0 w 6210518"/>
              <a:gd name="connsiteY0" fmla="*/ 0 h 6344514"/>
              <a:gd name="connsiteX1" fmla="*/ 6210518 w 6210518"/>
              <a:gd name="connsiteY1" fmla="*/ 0 h 6344514"/>
              <a:gd name="connsiteX2" fmla="*/ 0 w 6210518"/>
              <a:gd name="connsiteY2" fmla="*/ 6344514 h 6344514"/>
              <a:gd name="connsiteX0" fmla="*/ 0 w 6210518"/>
              <a:gd name="connsiteY0" fmla="*/ 0 h 6295961"/>
              <a:gd name="connsiteX1" fmla="*/ 6210518 w 6210518"/>
              <a:gd name="connsiteY1" fmla="*/ 0 h 6295961"/>
              <a:gd name="connsiteX2" fmla="*/ 0 w 6210518"/>
              <a:gd name="connsiteY2" fmla="*/ 6295961 h 6295961"/>
              <a:gd name="connsiteX3" fmla="*/ 0 w 6210518"/>
              <a:gd name="connsiteY3" fmla="*/ 0 h 6295961"/>
              <a:gd name="connsiteX0" fmla="*/ 0 w 6210518"/>
              <a:gd name="connsiteY0" fmla="*/ 0 h 6263593"/>
              <a:gd name="connsiteX1" fmla="*/ 6210518 w 6210518"/>
              <a:gd name="connsiteY1" fmla="*/ 0 h 6263593"/>
              <a:gd name="connsiteX2" fmla="*/ 0 w 6210518"/>
              <a:gd name="connsiteY2" fmla="*/ 6263593 h 6263593"/>
              <a:gd name="connsiteX3" fmla="*/ 0 w 6210518"/>
              <a:gd name="connsiteY3" fmla="*/ 0 h 626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10518" h="6263593">
                <a:moveTo>
                  <a:pt x="0" y="0"/>
                </a:moveTo>
                <a:lnTo>
                  <a:pt x="6210518" y="0"/>
                </a:lnTo>
                <a:lnTo>
                  <a:pt x="0" y="6263593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Picture Placeholder 135">
            <a:extLst>
              <a:ext uri="{FF2B5EF4-FFF2-40B4-BE49-F238E27FC236}">
                <a16:creationId xmlns:a16="http://schemas.microsoft.com/office/drawing/2014/main" id="{52619E89-8BE6-4882-80BE-E5B90A2E25D0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274951" y="665214"/>
            <a:ext cx="11588489" cy="3069750"/>
          </a:xfrm>
          <a:custGeom>
            <a:avLst/>
            <a:gdLst>
              <a:gd name="connsiteX0" fmla="*/ 8538295 w 11588489"/>
              <a:gd name="connsiteY0" fmla="*/ 1638313 h 3069750"/>
              <a:gd name="connsiteX1" fmla="*/ 9254015 w 11588489"/>
              <a:gd name="connsiteY1" fmla="*/ 2354032 h 3069750"/>
              <a:gd name="connsiteX2" fmla="*/ 8538297 w 11588489"/>
              <a:gd name="connsiteY2" fmla="*/ 3069750 h 3069750"/>
              <a:gd name="connsiteX3" fmla="*/ 7822577 w 11588489"/>
              <a:gd name="connsiteY3" fmla="*/ 2354032 h 3069750"/>
              <a:gd name="connsiteX4" fmla="*/ 10099736 w 11588489"/>
              <a:gd name="connsiteY4" fmla="*/ 1634131 h 3069750"/>
              <a:gd name="connsiteX5" fmla="*/ 10815454 w 11588489"/>
              <a:gd name="connsiteY5" fmla="*/ 2349850 h 3069750"/>
              <a:gd name="connsiteX6" fmla="*/ 10099737 w 11588489"/>
              <a:gd name="connsiteY6" fmla="*/ 3065568 h 3069750"/>
              <a:gd name="connsiteX7" fmla="*/ 9384018 w 11588489"/>
              <a:gd name="connsiteY7" fmla="*/ 2349849 h 3069750"/>
              <a:gd name="connsiteX8" fmla="*/ 6976855 w 11588489"/>
              <a:gd name="connsiteY8" fmla="*/ 1622938 h 3069750"/>
              <a:gd name="connsiteX9" fmla="*/ 7692574 w 11588489"/>
              <a:gd name="connsiteY9" fmla="*/ 2338658 h 3069750"/>
              <a:gd name="connsiteX10" fmla="*/ 6976856 w 11588489"/>
              <a:gd name="connsiteY10" fmla="*/ 3054377 h 3069750"/>
              <a:gd name="connsiteX11" fmla="*/ 6261136 w 11588489"/>
              <a:gd name="connsiteY11" fmla="*/ 2338657 h 3069750"/>
              <a:gd name="connsiteX12" fmla="*/ 5415414 w 11588489"/>
              <a:gd name="connsiteY12" fmla="*/ 1607564 h 3069750"/>
              <a:gd name="connsiteX13" fmla="*/ 6131134 w 11588489"/>
              <a:gd name="connsiteY13" fmla="*/ 2323284 h 3069750"/>
              <a:gd name="connsiteX14" fmla="*/ 5415415 w 11588489"/>
              <a:gd name="connsiteY14" fmla="*/ 3039002 h 3069750"/>
              <a:gd name="connsiteX15" fmla="*/ 4699696 w 11588489"/>
              <a:gd name="connsiteY15" fmla="*/ 2323283 h 3069750"/>
              <a:gd name="connsiteX16" fmla="*/ 3853976 w 11588489"/>
              <a:gd name="connsiteY16" fmla="*/ 1592191 h 3069750"/>
              <a:gd name="connsiteX17" fmla="*/ 4569692 w 11588489"/>
              <a:gd name="connsiteY17" fmla="*/ 2307910 h 3069750"/>
              <a:gd name="connsiteX18" fmla="*/ 3853976 w 11588489"/>
              <a:gd name="connsiteY18" fmla="*/ 3023628 h 3069750"/>
              <a:gd name="connsiteX19" fmla="*/ 3138256 w 11588489"/>
              <a:gd name="connsiteY19" fmla="*/ 2307910 h 3069750"/>
              <a:gd name="connsiteX20" fmla="*/ 2292535 w 11588489"/>
              <a:gd name="connsiteY20" fmla="*/ 1576817 h 3069750"/>
              <a:gd name="connsiteX21" fmla="*/ 3008253 w 11588489"/>
              <a:gd name="connsiteY21" fmla="*/ 2292536 h 3069750"/>
              <a:gd name="connsiteX22" fmla="*/ 2292536 w 11588489"/>
              <a:gd name="connsiteY22" fmla="*/ 3008255 h 3069750"/>
              <a:gd name="connsiteX23" fmla="*/ 1576817 w 11588489"/>
              <a:gd name="connsiteY23" fmla="*/ 2292535 h 3069750"/>
              <a:gd name="connsiteX24" fmla="*/ 731094 w 11588489"/>
              <a:gd name="connsiteY24" fmla="*/ 1561441 h 3069750"/>
              <a:gd name="connsiteX25" fmla="*/ 1446815 w 11588489"/>
              <a:gd name="connsiteY25" fmla="*/ 2277160 h 3069750"/>
              <a:gd name="connsiteX26" fmla="*/ 731095 w 11588489"/>
              <a:gd name="connsiteY26" fmla="*/ 2992879 h 3069750"/>
              <a:gd name="connsiteX27" fmla="*/ 15375 w 11588489"/>
              <a:gd name="connsiteY27" fmla="*/ 2277159 h 3069750"/>
              <a:gd name="connsiteX28" fmla="*/ 10872769 w 11588489"/>
              <a:gd name="connsiteY28" fmla="*/ 861096 h 3069750"/>
              <a:gd name="connsiteX29" fmla="*/ 11588489 w 11588489"/>
              <a:gd name="connsiteY29" fmla="*/ 1576815 h 3069750"/>
              <a:gd name="connsiteX30" fmla="*/ 10872770 w 11588489"/>
              <a:gd name="connsiteY30" fmla="*/ 2292534 h 3069750"/>
              <a:gd name="connsiteX31" fmla="*/ 10157052 w 11588489"/>
              <a:gd name="connsiteY31" fmla="*/ 1576814 h 3069750"/>
              <a:gd name="connsiteX32" fmla="*/ 7749888 w 11588489"/>
              <a:gd name="connsiteY32" fmla="*/ 849905 h 3069750"/>
              <a:gd name="connsiteX33" fmla="*/ 8465606 w 11588489"/>
              <a:gd name="connsiteY33" fmla="*/ 1565624 h 3069750"/>
              <a:gd name="connsiteX34" fmla="*/ 7749889 w 11588489"/>
              <a:gd name="connsiteY34" fmla="*/ 2281343 h 3069750"/>
              <a:gd name="connsiteX35" fmla="*/ 7034169 w 11588489"/>
              <a:gd name="connsiteY35" fmla="*/ 1565624 h 3069750"/>
              <a:gd name="connsiteX36" fmla="*/ 9311327 w 11588489"/>
              <a:gd name="connsiteY36" fmla="*/ 845723 h 3069750"/>
              <a:gd name="connsiteX37" fmla="*/ 10027046 w 11588489"/>
              <a:gd name="connsiteY37" fmla="*/ 1561442 h 3069750"/>
              <a:gd name="connsiteX38" fmla="*/ 9311329 w 11588489"/>
              <a:gd name="connsiteY38" fmla="*/ 2277161 h 3069750"/>
              <a:gd name="connsiteX39" fmla="*/ 8595610 w 11588489"/>
              <a:gd name="connsiteY39" fmla="*/ 1561441 h 3069750"/>
              <a:gd name="connsiteX40" fmla="*/ 6188447 w 11588489"/>
              <a:gd name="connsiteY40" fmla="*/ 834531 h 3069750"/>
              <a:gd name="connsiteX41" fmla="*/ 6904166 w 11588489"/>
              <a:gd name="connsiteY41" fmla="*/ 1550250 h 3069750"/>
              <a:gd name="connsiteX42" fmla="*/ 6188447 w 11588489"/>
              <a:gd name="connsiteY42" fmla="*/ 2265969 h 3069750"/>
              <a:gd name="connsiteX43" fmla="*/ 5472728 w 11588489"/>
              <a:gd name="connsiteY43" fmla="*/ 1550249 h 3069750"/>
              <a:gd name="connsiteX44" fmla="*/ 4627006 w 11588489"/>
              <a:gd name="connsiteY44" fmla="*/ 819156 h 3069750"/>
              <a:gd name="connsiteX45" fmla="*/ 5342726 w 11588489"/>
              <a:gd name="connsiteY45" fmla="*/ 1534875 h 3069750"/>
              <a:gd name="connsiteX46" fmla="*/ 4627008 w 11588489"/>
              <a:gd name="connsiteY46" fmla="*/ 2250595 h 3069750"/>
              <a:gd name="connsiteX47" fmla="*/ 3911289 w 11588489"/>
              <a:gd name="connsiteY47" fmla="*/ 1534875 h 3069750"/>
              <a:gd name="connsiteX48" fmla="*/ 3065568 w 11588489"/>
              <a:gd name="connsiteY48" fmla="*/ 803783 h 3069750"/>
              <a:gd name="connsiteX49" fmla="*/ 3781287 w 11588489"/>
              <a:gd name="connsiteY49" fmla="*/ 1519502 h 3069750"/>
              <a:gd name="connsiteX50" fmla="*/ 3065567 w 11588489"/>
              <a:gd name="connsiteY50" fmla="*/ 2235221 h 3069750"/>
              <a:gd name="connsiteX51" fmla="*/ 2349849 w 11588489"/>
              <a:gd name="connsiteY51" fmla="*/ 1519502 h 3069750"/>
              <a:gd name="connsiteX52" fmla="*/ 1504128 w 11588489"/>
              <a:gd name="connsiteY52" fmla="*/ 788408 h 3069750"/>
              <a:gd name="connsiteX53" fmla="*/ 2219846 w 11588489"/>
              <a:gd name="connsiteY53" fmla="*/ 1504127 h 3069750"/>
              <a:gd name="connsiteX54" fmla="*/ 1504128 w 11588489"/>
              <a:gd name="connsiteY54" fmla="*/ 2219847 h 3069750"/>
              <a:gd name="connsiteX55" fmla="*/ 788409 w 11588489"/>
              <a:gd name="connsiteY55" fmla="*/ 1504127 h 3069750"/>
              <a:gd name="connsiteX56" fmla="*/ 8522921 w 11588489"/>
              <a:gd name="connsiteY56" fmla="*/ 76872 h 3069750"/>
              <a:gd name="connsiteX57" fmla="*/ 9238640 w 11588489"/>
              <a:gd name="connsiteY57" fmla="*/ 792590 h 3069750"/>
              <a:gd name="connsiteX58" fmla="*/ 8522921 w 11588489"/>
              <a:gd name="connsiteY58" fmla="*/ 1508309 h 3069750"/>
              <a:gd name="connsiteX59" fmla="*/ 7807202 w 11588489"/>
              <a:gd name="connsiteY59" fmla="*/ 792589 h 3069750"/>
              <a:gd name="connsiteX60" fmla="*/ 10084360 w 11588489"/>
              <a:gd name="connsiteY60" fmla="*/ 72688 h 3069750"/>
              <a:gd name="connsiteX61" fmla="*/ 10800080 w 11588489"/>
              <a:gd name="connsiteY61" fmla="*/ 788407 h 3069750"/>
              <a:gd name="connsiteX62" fmla="*/ 10084362 w 11588489"/>
              <a:gd name="connsiteY62" fmla="*/ 1504125 h 3069750"/>
              <a:gd name="connsiteX63" fmla="*/ 9368642 w 11588489"/>
              <a:gd name="connsiteY63" fmla="*/ 788406 h 3069750"/>
              <a:gd name="connsiteX64" fmla="*/ 6961480 w 11588489"/>
              <a:gd name="connsiteY64" fmla="*/ 61496 h 3069750"/>
              <a:gd name="connsiteX65" fmla="*/ 7677199 w 11588489"/>
              <a:gd name="connsiteY65" fmla="*/ 777215 h 3069750"/>
              <a:gd name="connsiteX66" fmla="*/ 6961481 w 11588489"/>
              <a:gd name="connsiteY66" fmla="*/ 1492934 h 3069750"/>
              <a:gd name="connsiteX67" fmla="*/ 6245761 w 11588489"/>
              <a:gd name="connsiteY67" fmla="*/ 777215 h 3069750"/>
              <a:gd name="connsiteX68" fmla="*/ 5400039 w 11588489"/>
              <a:gd name="connsiteY68" fmla="*/ 46123 h 3069750"/>
              <a:gd name="connsiteX69" fmla="*/ 6115758 w 11588489"/>
              <a:gd name="connsiteY69" fmla="*/ 761842 h 3069750"/>
              <a:gd name="connsiteX70" fmla="*/ 5400040 w 11588489"/>
              <a:gd name="connsiteY70" fmla="*/ 1477561 h 3069750"/>
              <a:gd name="connsiteX71" fmla="*/ 4684320 w 11588489"/>
              <a:gd name="connsiteY71" fmla="*/ 761841 h 3069750"/>
              <a:gd name="connsiteX72" fmla="*/ 3838601 w 11588489"/>
              <a:gd name="connsiteY72" fmla="*/ 30748 h 3069750"/>
              <a:gd name="connsiteX73" fmla="*/ 4554317 w 11588489"/>
              <a:gd name="connsiteY73" fmla="*/ 746468 h 3069750"/>
              <a:gd name="connsiteX74" fmla="*/ 3838601 w 11588489"/>
              <a:gd name="connsiteY74" fmla="*/ 1462185 h 3069750"/>
              <a:gd name="connsiteX75" fmla="*/ 3122882 w 11588489"/>
              <a:gd name="connsiteY75" fmla="*/ 746466 h 3069750"/>
              <a:gd name="connsiteX76" fmla="*/ 2277161 w 11588489"/>
              <a:gd name="connsiteY76" fmla="*/ 15374 h 3069750"/>
              <a:gd name="connsiteX77" fmla="*/ 2992879 w 11588489"/>
              <a:gd name="connsiteY77" fmla="*/ 731094 h 3069750"/>
              <a:gd name="connsiteX78" fmla="*/ 2277161 w 11588489"/>
              <a:gd name="connsiteY78" fmla="*/ 1446812 h 3069750"/>
              <a:gd name="connsiteX79" fmla="*/ 1561440 w 11588489"/>
              <a:gd name="connsiteY79" fmla="*/ 731092 h 3069750"/>
              <a:gd name="connsiteX80" fmla="*/ 715719 w 11588489"/>
              <a:gd name="connsiteY80" fmla="*/ 0 h 3069750"/>
              <a:gd name="connsiteX81" fmla="*/ 1431439 w 11588489"/>
              <a:gd name="connsiteY81" fmla="*/ 715719 h 3069750"/>
              <a:gd name="connsiteX82" fmla="*/ 715719 w 11588489"/>
              <a:gd name="connsiteY82" fmla="*/ 1431438 h 3069750"/>
              <a:gd name="connsiteX83" fmla="*/ 0 w 11588489"/>
              <a:gd name="connsiteY83" fmla="*/ 715719 h 306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11588489" h="3069750">
                <a:moveTo>
                  <a:pt x="8538295" y="1638313"/>
                </a:moveTo>
                <a:lnTo>
                  <a:pt x="9254015" y="2354032"/>
                </a:lnTo>
                <a:lnTo>
                  <a:pt x="8538297" y="3069750"/>
                </a:lnTo>
                <a:lnTo>
                  <a:pt x="7822577" y="2354032"/>
                </a:lnTo>
                <a:close/>
                <a:moveTo>
                  <a:pt x="10099736" y="1634131"/>
                </a:moveTo>
                <a:lnTo>
                  <a:pt x="10815454" y="2349850"/>
                </a:lnTo>
                <a:lnTo>
                  <a:pt x="10099737" y="3065568"/>
                </a:lnTo>
                <a:lnTo>
                  <a:pt x="9384018" y="2349849"/>
                </a:lnTo>
                <a:close/>
                <a:moveTo>
                  <a:pt x="6976855" y="1622938"/>
                </a:moveTo>
                <a:lnTo>
                  <a:pt x="7692574" y="2338658"/>
                </a:lnTo>
                <a:lnTo>
                  <a:pt x="6976856" y="3054377"/>
                </a:lnTo>
                <a:lnTo>
                  <a:pt x="6261136" y="2338657"/>
                </a:lnTo>
                <a:close/>
                <a:moveTo>
                  <a:pt x="5415414" y="1607564"/>
                </a:moveTo>
                <a:lnTo>
                  <a:pt x="6131134" y="2323284"/>
                </a:lnTo>
                <a:lnTo>
                  <a:pt x="5415415" y="3039002"/>
                </a:lnTo>
                <a:lnTo>
                  <a:pt x="4699696" y="2323283"/>
                </a:lnTo>
                <a:close/>
                <a:moveTo>
                  <a:pt x="3853976" y="1592191"/>
                </a:moveTo>
                <a:lnTo>
                  <a:pt x="4569692" y="2307910"/>
                </a:lnTo>
                <a:lnTo>
                  <a:pt x="3853976" y="3023628"/>
                </a:lnTo>
                <a:lnTo>
                  <a:pt x="3138256" y="2307910"/>
                </a:lnTo>
                <a:close/>
                <a:moveTo>
                  <a:pt x="2292535" y="1576817"/>
                </a:moveTo>
                <a:lnTo>
                  <a:pt x="3008253" y="2292536"/>
                </a:lnTo>
                <a:lnTo>
                  <a:pt x="2292536" y="3008255"/>
                </a:lnTo>
                <a:lnTo>
                  <a:pt x="1576817" y="2292535"/>
                </a:lnTo>
                <a:close/>
                <a:moveTo>
                  <a:pt x="731094" y="1561441"/>
                </a:moveTo>
                <a:lnTo>
                  <a:pt x="1446815" y="2277160"/>
                </a:lnTo>
                <a:lnTo>
                  <a:pt x="731095" y="2992879"/>
                </a:lnTo>
                <a:lnTo>
                  <a:pt x="15375" y="2277159"/>
                </a:lnTo>
                <a:close/>
                <a:moveTo>
                  <a:pt x="10872769" y="861096"/>
                </a:moveTo>
                <a:lnTo>
                  <a:pt x="11588489" y="1576815"/>
                </a:lnTo>
                <a:lnTo>
                  <a:pt x="10872770" y="2292534"/>
                </a:lnTo>
                <a:lnTo>
                  <a:pt x="10157052" y="1576814"/>
                </a:lnTo>
                <a:close/>
                <a:moveTo>
                  <a:pt x="7749888" y="849905"/>
                </a:moveTo>
                <a:lnTo>
                  <a:pt x="8465606" y="1565624"/>
                </a:lnTo>
                <a:lnTo>
                  <a:pt x="7749889" y="2281343"/>
                </a:lnTo>
                <a:lnTo>
                  <a:pt x="7034169" y="1565624"/>
                </a:lnTo>
                <a:close/>
                <a:moveTo>
                  <a:pt x="9311327" y="845723"/>
                </a:moveTo>
                <a:lnTo>
                  <a:pt x="10027046" y="1561442"/>
                </a:lnTo>
                <a:lnTo>
                  <a:pt x="9311329" y="2277161"/>
                </a:lnTo>
                <a:lnTo>
                  <a:pt x="8595610" y="1561441"/>
                </a:lnTo>
                <a:close/>
                <a:moveTo>
                  <a:pt x="6188447" y="834531"/>
                </a:moveTo>
                <a:lnTo>
                  <a:pt x="6904166" y="1550250"/>
                </a:lnTo>
                <a:lnTo>
                  <a:pt x="6188447" y="2265969"/>
                </a:lnTo>
                <a:lnTo>
                  <a:pt x="5472728" y="1550249"/>
                </a:lnTo>
                <a:close/>
                <a:moveTo>
                  <a:pt x="4627006" y="819156"/>
                </a:moveTo>
                <a:lnTo>
                  <a:pt x="5342726" y="1534875"/>
                </a:lnTo>
                <a:lnTo>
                  <a:pt x="4627008" y="2250595"/>
                </a:lnTo>
                <a:lnTo>
                  <a:pt x="3911289" y="1534875"/>
                </a:lnTo>
                <a:close/>
                <a:moveTo>
                  <a:pt x="3065568" y="803783"/>
                </a:moveTo>
                <a:lnTo>
                  <a:pt x="3781287" y="1519502"/>
                </a:lnTo>
                <a:lnTo>
                  <a:pt x="3065567" y="2235221"/>
                </a:lnTo>
                <a:lnTo>
                  <a:pt x="2349849" y="1519502"/>
                </a:lnTo>
                <a:close/>
                <a:moveTo>
                  <a:pt x="1504128" y="788408"/>
                </a:moveTo>
                <a:lnTo>
                  <a:pt x="2219846" y="1504127"/>
                </a:lnTo>
                <a:lnTo>
                  <a:pt x="1504128" y="2219847"/>
                </a:lnTo>
                <a:lnTo>
                  <a:pt x="788409" y="1504127"/>
                </a:lnTo>
                <a:close/>
                <a:moveTo>
                  <a:pt x="8522921" y="76872"/>
                </a:moveTo>
                <a:lnTo>
                  <a:pt x="9238640" y="792590"/>
                </a:lnTo>
                <a:lnTo>
                  <a:pt x="8522921" y="1508309"/>
                </a:lnTo>
                <a:lnTo>
                  <a:pt x="7807202" y="792589"/>
                </a:lnTo>
                <a:close/>
                <a:moveTo>
                  <a:pt x="10084360" y="72688"/>
                </a:moveTo>
                <a:lnTo>
                  <a:pt x="10800080" y="788407"/>
                </a:lnTo>
                <a:lnTo>
                  <a:pt x="10084362" y="1504125"/>
                </a:lnTo>
                <a:lnTo>
                  <a:pt x="9368642" y="788406"/>
                </a:lnTo>
                <a:close/>
                <a:moveTo>
                  <a:pt x="6961480" y="61496"/>
                </a:moveTo>
                <a:lnTo>
                  <a:pt x="7677199" y="777215"/>
                </a:lnTo>
                <a:lnTo>
                  <a:pt x="6961481" y="1492934"/>
                </a:lnTo>
                <a:lnTo>
                  <a:pt x="6245761" y="777215"/>
                </a:lnTo>
                <a:close/>
                <a:moveTo>
                  <a:pt x="5400039" y="46123"/>
                </a:moveTo>
                <a:lnTo>
                  <a:pt x="6115758" y="761842"/>
                </a:lnTo>
                <a:lnTo>
                  <a:pt x="5400040" y="1477561"/>
                </a:lnTo>
                <a:lnTo>
                  <a:pt x="4684320" y="761841"/>
                </a:lnTo>
                <a:close/>
                <a:moveTo>
                  <a:pt x="3838601" y="30748"/>
                </a:moveTo>
                <a:lnTo>
                  <a:pt x="4554317" y="746468"/>
                </a:lnTo>
                <a:lnTo>
                  <a:pt x="3838601" y="1462185"/>
                </a:lnTo>
                <a:lnTo>
                  <a:pt x="3122882" y="746466"/>
                </a:lnTo>
                <a:close/>
                <a:moveTo>
                  <a:pt x="2277161" y="15374"/>
                </a:moveTo>
                <a:lnTo>
                  <a:pt x="2992879" y="731094"/>
                </a:lnTo>
                <a:lnTo>
                  <a:pt x="2277161" y="1446812"/>
                </a:lnTo>
                <a:lnTo>
                  <a:pt x="1561440" y="731092"/>
                </a:lnTo>
                <a:close/>
                <a:moveTo>
                  <a:pt x="715719" y="0"/>
                </a:moveTo>
                <a:lnTo>
                  <a:pt x="1431439" y="715719"/>
                </a:lnTo>
                <a:lnTo>
                  <a:pt x="715719" y="1431438"/>
                </a:lnTo>
                <a:lnTo>
                  <a:pt x="0" y="71571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Freeform: Shape 140">
            <a:extLst>
              <a:ext uri="{FF2B5EF4-FFF2-40B4-BE49-F238E27FC236}">
                <a16:creationId xmlns:a16="http://schemas.microsoft.com/office/drawing/2014/main" id="{E1A58DF6-EE24-4D91-8403-F5F5EE802B14}"/>
              </a:ext>
            </a:extLst>
          </p:cNvPr>
          <p:cNvSpPr/>
          <p:nvPr userDrawn="1"/>
        </p:nvSpPr>
        <p:spPr>
          <a:xfrm rot="10800000">
            <a:off x="10682177" y="4400179"/>
            <a:ext cx="1509823" cy="2466808"/>
          </a:xfrm>
          <a:custGeom>
            <a:avLst/>
            <a:gdLst>
              <a:gd name="connsiteX0" fmla="*/ 0 w 6210518"/>
              <a:gd name="connsiteY0" fmla="*/ 0 h 6344514"/>
              <a:gd name="connsiteX1" fmla="*/ 6210518 w 6210518"/>
              <a:gd name="connsiteY1" fmla="*/ 0 h 6344514"/>
              <a:gd name="connsiteX2" fmla="*/ 0 w 6210518"/>
              <a:gd name="connsiteY2" fmla="*/ 6344514 h 6344514"/>
              <a:gd name="connsiteX0" fmla="*/ 0 w 6210518"/>
              <a:gd name="connsiteY0" fmla="*/ 0 h 6295961"/>
              <a:gd name="connsiteX1" fmla="*/ 6210518 w 6210518"/>
              <a:gd name="connsiteY1" fmla="*/ 0 h 6295961"/>
              <a:gd name="connsiteX2" fmla="*/ 0 w 6210518"/>
              <a:gd name="connsiteY2" fmla="*/ 6295961 h 6295961"/>
              <a:gd name="connsiteX3" fmla="*/ 0 w 6210518"/>
              <a:gd name="connsiteY3" fmla="*/ 0 h 6295961"/>
              <a:gd name="connsiteX0" fmla="*/ 0 w 6210518"/>
              <a:gd name="connsiteY0" fmla="*/ 0 h 6263593"/>
              <a:gd name="connsiteX1" fmla="*/ 6210518 w 6210518"/>
              <a:gd name="connsiteY1" fmla="*/ 0 h 6263593"/>
              <a:gd name="connsiteX2" fmla="*/ 0 w 6210518"/>
              <a:gd name="connsiteY2" fmla="*/ 6263593 h 6263593"/>
              <a:gd name="connsiteX3" fmla="*/ 0 w 6210518"/>
              <a:gd name="connsiteY3" fmla="*/ 0 h 626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10518" h="6263593">
                <a:moveTo>
                  <a:pt x="0" y="0"/>
                </a:moveTo>
                <a:lnTo>
                  <a:pt x="6210518" y="0"/>
                </a:lnTo>
                <a:lnTo>
                  <a:pt x="0" y="6263593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9777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1891F-5C4B-ECAD-4F17-2CA6F7213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7822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C5D052-CD28-8C10-63D1-8C7ABE33A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199382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92301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14">
            <a:extLst>
              <a:ext uri="{FF2B5EF4-FFF2-40B4-BE49-F238E27FC236}">
                <a16:creationId xmlns:a16="http://schemas.microsoft.com/office/drawing/2014/main" id="{A769A459-AF04-45A7-80CE-4E8DC5AC49C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4943" y="448887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15">
            <a:extLst>
              <a:ext uri="{FF2B5EF4-FFF2-40B4-BE49-F238E27FC236}">
                <a16:creationId xmlns:a16="http://schemas.microsoft.com/office/drawing/2014/main" id="{DFE4068D-B3EC-469A-9F6F-A76002F6DBF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653743" y="2009396"/>
            <a:ext cx="2825140" cy="2825140"/>
          </a:xfrm>
          <a:custGeom>
            <a:avLst/>
            <a:gdLst>
              <a:gd name="connsiteX0" fmla="*/ 1412571 w 2825140"/>
              <a:gd name="connsiteY0" fmla="*/ 0 h 2825140"/>
              <a:gd name="connsiteX1" fmla="*/ 2825140 w 2825140"/>
              <a:gd name="connsiteY1" fmla="*/ 1412570 h 2825140"/>
              <a:gd name="connsiteX2" fmla="*/ 1412571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1" y="0"/>
                </a:moveTo>
                <a:lnTo>
                  <a:pt x="2825140" y="1412570"/>
                </a:lnTo>
                <a:lnTo>
                  <a:pt x="1412571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그림 개체 틀 16">
            <a:extLst>
              <a:ext uri="{FF2B5EF4-FFF2-40B4-BE49-F238E27FC236}">
                <a16:creationId xmlns:a16="http://schemas.microsoft.com/office/drawing/2014/main" id="{5C5441D4-AB74-4B7F-B4AC-DD976BF7783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32543" y="448886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9EB123B0-D633-4FA6-9EA7-8A395458C60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06298" y="3569906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DE9F876-6862-4E0C-A11E-9C7D17FE104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70034" y="14068"/>
            <a:ext cx="3421966" cy="6843932"/>
          </a:xfrm>
          <a:custGeom>
            <a:avLst/>
            <a:gdLst>
              <a:gd name="connsiteX0" fmla="*/ 3421966 w 3421966"/>
              <a:gd name="connsiteY0" fmla="*/ 0 h 6843932"/>
              <a:gd name="connsiteX1" fmla="*/ 3421966 w 3421966"/>
              <a:gd name="connsiteY1" fmla="*/ 6843932 h 6843932"/>
              <a:gd name="connsiteX2" fmla="*/ 0 w 3421966"/>
              <a:gd name="connsiteY2" fmla="*/ 3421966 h 684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1966" h="6843932">
                <a:moveTo>
                  <a:pt x="3421966" y="0"/>
                </a:moveTo>
                <a:lnTo>
                  <a:pt x="3421966" y="6843932"/>
                </a:lnTo>
                <a:lnTo>
                  <a:pt x="0" y="342196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665619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17145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4472DF4-780C-4ADE-ADF2-F9FF59D5E3DF}"/>
              </a:ext>
            </a:extLst>
          </p:cNvPr>
          <p:cNvSpPr/>
          <p:nvPr userDrawn="1"/>
        </p:nvSpPr>
        <p:spPr>
          <a:xfrm>
            <a:off x="0" y="4146072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DA4AA9B-DE3D-40EB-9F5D-E33991966CF3}"/>
              </a:ext>
            </a:extLst>
          </p:cNvPr>
          <p:cNvSpPr/>
          <p:nvPr userDrawn="1"/>
        </p:nvSpPr>
        <p:spPr>
          <a:xfrm>
            <a:off x="8014620" y="4146072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0BCB32D-63B6-403B-AF38-CB68742DC0CC}"/>
              </a:ext>
            </a:extLst>
          </p:cNvPr>
          <p:cNvSpPr/>
          <p:nvPr userDrawn="1"/>
        </p:nvSpPr>
        <p:spPr>
          <a:xfrm>
            <a:off x="3880338" y="4498201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aphic 14">
            <a:extLst>
              <a:ext uri="{FF2B5EF4-FFF2-40B4-BE49-F238E27FC236}">
                <a16:creationId xmlns:a16="http://schemas.microsoft.com/office/drawing/2014/main" id="{EC269C82-1A20-453E-9C19-936C54DAF495}"/>
              </a:ext>
            </a:extLst>
          </p:cNvPr>
          <p:cNvGrpSpPr/>
          <p:nvPr userDrawn="1"/>
        </p:nvGrpSpPr>
        <p:grpSpPr>
          <a:xfrm>
            <a:off x="4181510" y="1466504"/>
            <a:ext cx="3966027" cy="3201070"/>
            <a:chOff x="2444748" y="555045"/>
            <a:chExt cx="7282048" cy="572745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76E0F3D-2583-4D45-BFC6-CB87342E7D61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57FAD70-6D4B-482B-95A9-4E04FB55ECCF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D563A12-0F0A-4174-9A89-B35A42440D1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C2CEB12-9BC1-4648-9624-BD1C7A1F9020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0E5679B-A26F-4D11-A60A-B1A0979D6CD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9D55C80-D642-4CD0-B4B5-4986DF17909C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74C12F8-D0E0-45A4-AC42-BDCA423A40CA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1FEF898-9667-4F86-A5F6-CEDDC6C293EB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4" name="Graphic 14">
            <a:extLst>
              <a:ext uri="{FF2B5EF4-FFF2-40B4-BE49-F238E27FC236}">
                <a16:creationId xmlns:a16="http://schemas.microsoft.com/office/drawing/2014/main" id="{6466E66D-3BAE-425D-BC41-650435BB6D1C}"/>
              </a:ext>
            </a:extLst>
          </p:cNvPr>
          <p:cNvGrpSpPr/>
          <p:nvPr userDrawn="1"/>
        </p:nvGrpSpPr>
        <p:grpSpPr>
          <a:xfrm>
            <a:off x="802991" y="2123122"/>
            <a:ext cx="2744170" cy="2214881"/>
            <a:chOff x="2444748" y="555045"/>
            <a:chExt cx="7282048" cy="572745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FBCB55E-BA4A-4722-B00E-1D42824A242D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756075A-4F2A-4B6D-9790-C67B8D4AAF71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53DD044-D8CB-4BE4-A652-EC88AE72017E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C0F7F19-7D20-46BD-BAF2-01D7B020C27A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DA2D2FE-EA18-49F0-9EF7-0F43A5C301F6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5A0640C-4A28-4749-A6D0-C5A294D5F97D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B336D64-6D18-4EB9-9791-519A52CC9A37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B9CE25C-4F42-4A53-A78D-C2B80F3231D2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3" name="Graphic 14">
            <a:extLst>
              <a:ext uri="{FF2B5EF4-FFF2-40B4-BE49-F238E27FC236}">
                <a16:creationId xmlns:a16="http://schemas.microsoft.com/office/drawing/2014/main" id="{4C761F98-172B-4C1D-AA69-0DDECF8B42B3}"/>
              </a:ext>
            </a:extLst>
          </p:cNvPr>
          <p:cNvGrpSpPr/>
          <p:nvPr userDrawn="1"/>
        </p:nvGrpSpPr>
        <p:grpSpPr>
          <a:xfrm>
            <a:off x="8753103" y="2123122"/>
            <a:ext cx="2744170" cy="2214881"/>
            <a:chOff x="2444748" y="555045"/>
            <a:chExt cx="7282048" cy="5727454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1DCA19F-9F67-49A5-A8DA-BAA1E14A3282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7B11387-2F56-4E1F-8723-F0F0CF79A78B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733A570-34CE-4BC0-96F1-784046504334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6BF6594-0686-4B3A-8A22-E45AE30E1F02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34423DA-D34F-461C-861F-85E6100E7803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8C16CA6-78CC-482B-B2E3-E2FE7687FF22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33250C-BA10-4121-AF30-F82F162C6D7E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2D59BB2-DE53-439B-99EC-82AAEDD01EA7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2" name="그림 개체 틀 2">
            <a:extLst>
              <a:ext uri="{FF2B5EF4-FFF2-40B4-BE49-F238E27FC236}">
                <a16:creationId xmlns:a16="http://schemas.microsoft.com/office/drawing/2014/main" id="{0DB6E3C2-C40C-4102-BF69-47AA9B9BAD7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90236" y="1620355"/>
            <a:ext cx="3747829" cy="21844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3" name="그림 개체 틀 2">
            <a:extLst>
              <a:ext uri="{FF2B5EF4-FFF2-40B4-BE49-F238E27FC236}">
                <a16:creationId xmlns:a16="http://schemas.microsoft.com/office/drawing/2014/main" id="{677CFC62-2B4A-456E-BE05-1E1E77FC63B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8338" y="2225935"/>
            <a:ext cx="2513477" cy="14976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4" name="그림 개체 틀 2">
            <a:extLst>
              <a:ext uri="{FF2B5EF4-FFF2-40B4-BE49-F238E27FC236}">
                <a16:creationId xmlns:a16="http://schemas.microsoft.com/office/drawing/2014/main" id="{B8AF8CA0-D485-461D-B32B-288B7416459C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8868450" y="2225935"/>
            <a:ext cx="2513477" cy="14976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C92F677F-2353-4295-A595-533F1F0904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5B0FBAA-C8B0-4DB6-BFD4-9779F94E5944}"/>
              </a:ext>
            </a:extLst>
          </p:cNvPr>
          <p:cNvGrpSpPr/>
          <p:nvPr userDrawn="1"/>
        </p:nvGrpSpPr>
        <p:grpSpPr>
          <a:xfrm rot="5400000">
            <a:off x="5981671" y="5720329"/>
            <a:ext cx="228658" cy="1691575"/>
            <a:chOff x="7316420" y="1861156"/>
            <a:chExt cx="689857" cy="5103452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08290DD0-F2B3-4172-8DFA-3BA8A5F6400F}"/>
                </a:ext>
              </a:extLst>
            </p:cNvPr>
            <p:cNvSpPr/>
            <p:nvPr/>
          </p:nvSpPr>
          <p:spPr>
            <a:xfrm>
              <a:off x="7316420" y="1861156"/>
              <a:ext cx="689857" cy="689857"/>
            </a:xfrm>
            <a:prstGeom prst="ellipse">
              <a:avLst/>
            </a:prstGeom>
            <a:solidFill>
              <a:schemeClr val="accent5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2D53E9A3-E57B-4204-BF9B-4AE6E66ADDF8}"/>
                </a:ext>
              </a:extLst>
            </p:cNvPr>
            <p:cNvSpPr/>
            <p:nvPr/>
          </p:nvSpPr>
          <p:spPr>
            <a:xfrm>
              <a:off x="7316420" y="2743875"/>
              <a:ext cx="689857" cy="689857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4F5CA35-04A5-473F-998F-C7756015249C}"/>
                </a:ext>
              </a:extLst>
            </p:cNvPr>
            <p:cNvSpPr/>
            <p:nvPr/>
          </p:nvSpPr>
          <p:spPr>
            <a:xfrm>
              <a:off x="7316420" y="3626594"/>
              <a:ext cx="689857" cy="689857"/>
            </a:xfrm>
            <a:prstGeom prst="ellipse">
              <a:avLst/>
            </a:prstGeom>
            <a:solidFill>
              <a:schemeClr val="accent3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8934F24F-7B1B-4044-AFBE-2466FBD7B2C7}"/>
                </a:ext>
              </a:extLst>
            </p:cNvPr>
            <p:cNvSpPr/>
            <p:nvPr/>
          </p:nvSpPr>
          <p:spPr>
            <a:xfrm>
              <a:off x="7316420" y="4509313"/>
              <a:ext cx="689857" cy="689857"/>
            </a:xfrm>
            <a:prstGeom prst="ellipse">
              <a:avLst/>
            </a:prstGeom>
            <a:solidFill>
              <a:schemeClr val="accent2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EC92AEB-CA32-4F13-976C-FE745F858304}"/>
                </a:ext>
              </a:extLst>
            </p:cNvPr>
            <p:cNvSpPr/>
            <p:nvPr/>
          </p:nvSpPr>
          <p:spPr>
            <a:xfrm>
              <a:off x="7316420" y="5392032"/>
              <a:ext cx="689857" cy="689857"/>
            </a:xfrm>
            <a:prstGeom prst="ellipse">
              <a:avLst/>
            </a:prstGeom>
            <a:solidFill>
              <a:schemeClr val="accent1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8872E85-CFD3-4815-85A8-0CCEC4689539}"/>
                </a:ext>
              </a:extLst>
            </p:cNvPr>
            <p:cNvSpPr/>
            <p:nvPr/>
          </p:nvSpPr>
          <p:spPr>
            <a:xfrm>
              <a:off x="7316420" y="6274751"/>
              <a:ext cx="689857" cy="689857"/>
            </a:xfrm>
            <a:prstGeom prst="ellipse">
              <a:avLst/>
            </a:prstGeom>
            <a:solidFill>
              <a:schemeClr val="accent6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11213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07450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32849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75D3304-F06B-4905-8034-326782C7E4EA}"/>
              </a:ext>
            </a:extLst>
          </p:cNvPr>
          <p:cNvGrpSpPr/>
          <p:nvPr userDrawn="1"/>
        </p:nvGrpSpPr>
        <p:grpSpPr>
          <a:xfrm>
            <a:off x="2924901" y="1599606"/>
            <a:ext cx="6342197" cy="3484608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07F8A63B-D184-4CD5-8DBC-971A155CA923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0B5DC62-199C-4D62-8C73-F7A0D4D68F6E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2E1BB28-E75E-43C6-A518-41157449D91C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E3A7629-E620-4EE4-9D18-57F801E2DA6D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2E17E0E-FDBA-4A1F-B35B-4A34A311CB8A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78CB813-0DBC-4674-9CCC-578B191804BD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EA461F5A-82E3-44FD-8776-84AECCFDBA9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6A7A05AF-5E39-45CA-B25D-95424BDF8CE4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EA28B16-E0A2-4B85-8806-216B2E392249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D0038EED-C7DA-48EE-AAD1-4DA9DEB7562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D62659C9-8BB8-41FC-9D6E-ED553BB90C46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0CCA88F-3BEA-464E-A4B9-A2B716420923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64B25DB6-835E-4C42-B6ED-3C69DB29AD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776996" y="1772575"/>
            <a:ext cx="4679027" cy="28461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94E4B220-F13F-4399-A985-9091E84BCE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5CEEFBF-292E-495F-BB21-82A3E7605A30}"/>
              </a:ext>
            </a:extLst>
          </p:cNvPr>
          <p:cNvGrpSpPr/>
          <p:nvPr userDrawn="1"/>
        </p:nvGrpSpPr>
        <p:grpSpPr>
          <a:xfrm rot="5400000">
            <a:off x="5981671" y="5720329"/>
            <a:ext cx="228658" cy="1691575"/>
            <a:chOff x="7316420" y="1861156"/>
            <a:chExt cx="689857" cy="5103452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0120445-9D2E-4C38-8C0F-33C6328651CD}"/>
                </a:ext>
              </a:extLst>
            </p:cNvPr>
            <p:cNvSpPr/>
            <p:nvPr/>
          </p:nvSpPr>
          <p:spPr>
            <a:xfrm>
              <a:off x="7316420" y="1861156"/>
              <a:ext cx="689857" cy="689857"/>
            </a:xfrm>
            <a:prstGeom prst="ellipse">
              <a:avLst/>
            </a:prstGeom>
            <a:solidFill>
              <a:schemeClr val="accent5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B27002C-0EA3-441D-8EE5-2A664BC84F29}"/>
                </a:ext>
              </a:extLst>
            </p:cNvPr>
            <p:cNvSpPr/>
            <p:nvPr/>
          </p:nvSpPr>
          <p:spPr>
            <a:xfrm>
              <a:off x="7316420" y="2743875"/>
              <a:ext cx="689857" cy="689857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6D07AB3-E8A0-491A-8859-5F26088CA6BC}"/>
                </a:ext>
              </a:extLst>
            </p:cNvPr>
            <p:cNvSpPr/>
            <p:nvPr/>
          </p:nvSpPr>
          <p:spPr>
            <a:xfrm>
              <a:off x="7316420" y="3626594"/>
              <a:ext cx="689857" cy="689857"/>
            </a:xfrm>
            <a:prstGeom prst="ellipse">
              <a:avLst/>
            </a:prstGeom>
            <a:solidFill>
              <a:schemeClr val="accent3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446FD9E-F308-440E-B090-CBC9FC7EE219}"/>
                </a:ext>
              </a:extLst>
            </p:cNvPr>
            <p:cNvSpPr/>
            <p:nvPr/>
          </p:nvSpPr>
          <p:spPr>
            <a:xfrm>
              <a:off x="7316420" y="4509313"/>
              <a:ext cx="689857" cy="689857"/>
            </a:xfrm>
            <a:prstGeom prst="ellipse">
              <a:avLst/>
            </a:prstGeom>
            <a:solidFill>
              <a:schemeClr val="accent2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06C1D924-6DAE-4F41-9584-1AA770C6A40F}"/>
                </a:ext>
              </a:extLst>
            </p:cNvPr>
            <p:cNvSpPr/>
            <p:nvPr/>
          </p:nvSpPr>
          <p:spPr>
            <a:xfrm>
              <a:off x="7316420" y="5392032"/>
              <a:ext cx="689857" cy="689857"/>
            </a:xfrm>
            <a:prstGeom prst="ellipse">
              <a:avLst/>
            </a:prstGeom>
            <a:solidFill>
              <a:schemeClr val="accent1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A545195-1C5A-4D1D-9E72-47CD0C01F8B9}"/>
                </a:ext>
              </a:extLst>
            </p:cNvPr>
            <p:cNvSpPr/>
            <p:nvPr/>
          </p:nvSpPr>
          <p:spPr>
            <a:xfrm>
              <a:off x="7316420" y="6274751"/>
              <a:ext cx="689857" cy="689857"/>
            </a:xfrm>
            <a:prstGeom prst="ellipse">
              <a:avLst/>
            </a:prstGeom>
            <a:solidFill>
              <a:schemeClr val="accent6"/>
            </a:solidFill>
            <a:ln w="63500">
              <a:noFill/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5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71809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75909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077599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1B0C0-DE6B-6182-5600-B88603994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5680CE-0476-0A37-C777-47EAE2A1E1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82CAA2-0550-BE62-9FF8-2459D1FD9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4CD9A9-4859-E7A3-A3E9-73D6EA4EC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670AA1-B511-7C7A-3CB0-E379F3D8E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715179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945803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7ACB0-41AA-EC82-C68D-97F948CDC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ADA9F-723E-30D5-F0FF-CA7E1A1411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D87CCE-741D-7D3C-131F-067C8B1B99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FCE284-66FB-D05D-15C4-BCDBDE423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B487DF-B1AD-F557-499F-6536E5661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BAAA83-8232-DA73-620C-C597369A8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94729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FC21A-EC71-BB70-C5FB-2DB4DE8DC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FB7A96-5E3D-4C55-17FD-1CE966D532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86FE81-4537-A51B-01AC-1C4F753E16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254EEE-A7E7-F966-70E1-FA8EBF254C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880D72-8626-BE5E-D5AD-D18EE4B33E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D1E390-D5D2-B23C-D4AD-5350EA5EC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5FDB14-9C13-A784-1596-B4F1B3C1B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184B31-8A07-7FCB-B214-76B90CF26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83361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78A9-BCFD-C330-5954-1E5D5B595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E658F0-E26D-439B-5A03-2A00A2583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CADA52-9695-8985-5695-FDEB2D040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1F074C-CBBF-C5B4-F005-FEFE489A3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78773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C92459-EE23-D988-2A39-709447ECF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52CFFC-8F74-B308-D07D-CB6ED85F7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3DBB56-3172-D5FB-C5B3-F8C7E7BAC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72674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2F9FB-DB10-E9F7-67BD-F8FD420E6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4199D-6BE4-4C22-E01B-F7D6D8FEA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B6C4F5-42F3-78AC-7874-A72570982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415AF4-7D9B-0384-F127-932B36593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969DB3-109D-736E-BCDE-1E9D30511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8B79CB-2D8F-A881-C6C3-84C18C32A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89619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A9C4C-2947-6913-F1DF-865E826B1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9B72A6-D03F-4BFA-BF8F-0A7262BED9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2BD8AE-5891-5B52-5DB4-99275AC952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D02B04-4CC5-EB12-86AC-DFF08C24B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5D0874-A04B-4F04-1F11-27BC6EDE2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2F5996-F797-BF94-1D1E-2041E38C7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83955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sv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9.jp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1DED4D-8837-951D-7DC2-F4CAFB6DC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745C06-5F8D-4183-9977-648EA56E0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5D6A7-FC95-7EA0-F291-C85097CCF9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18500-BBC3-5136-744A-B062D4D8C3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01882-E9BE-3318-8F42-6F7C09E571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4102ED3A-2A06-9FAD-CAA4-C2EF0AA220C2}"/>
              </a:ext>
            </a:extLst>
          </p:cNvPr>
          <p:cNvSpPr/>
          <p:nvPr userDrawn="1"/>
        </p:nvSpPr>
        <p:spPr>
          <a:xfrm rot="16200000" flipH="1">
            <a:off x="361110" y="-379678"/>
            <a:ext cx="2890303" cy="3614980"/>
          </a:xfrm>
          <a:custGeom>
            <a:avLst/>
            <a:gdLst/>
            <a:ahLst/>
            <a:cxnLst/>
            <a:rect l="l" t="t" r="r" b="b"/>
            <a:pathLst>
              <a:path w="9933114" h="5959869">
                <a:moveTo>
                  <a:pt x="9933115" y="0"/>
                </a:moveTo>
                <a:lnTo>
                  <a:pt x="0" y="0"/>
                </a:lnTo>
                <a:lnTo>
                  <a:pt x="0" y="5959868"/>
                </a:lnTo>
                <a:lnTo>
                  <a:pt x="9933115" y="5959868"/>
                </a:lnTo>
                <a:lnTo>
                  <a:pt x="9933115" y="0"/>
                </a:lnTo>
                <a:close/>
              </a:path>
            </a:pathLst>
          </a:custGeom>
          <a:blipFill>
            <a:blip r:embed="rId13">
              <a:alphaModFix amt="28000"/>
            </a:blip>
            <a:stretch>
              <a:fillRect l="-120874" t="-6452"/>
            </a:stretch>
          </a:blipFill>
        </p:spPr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41B7CBC3-8A7A-D432-BE3C-8EBBF4A0D159}"/>
              </a:ext>
            </a:extLst>
          </p:cNvPr>
          <p:cNvSpPr/>
          <p:nvPr userDrawn="1"/>
        </p:nvSpPr>
        <p:spPr>
          <a:xfrm flipH="1" flipV="1">
            <a:off x="-21272" y="-52263"/>
            <a:ext cx="3687418" cy="2966379"/>
          </a:xfrm>
          <a:custGeom>
            <a:avLst/>
            <a:gdLst/>
            <a:ahLst/>
            <a:cxnLst/>
            <a:rect l="l" t="t" r="r" b="b"/>
            <a:pathLst>
              <a:path w="4125390" h="4245685">
                <a:moveTo>
                  <a:pt x="4125390" y="4245685"/>
                </a:moveTo>
                <a:lnTo>
                  <a:pt x="0" y="4245685"/>
                </a:lnTo>
                <a:lnTo>
                  <a:pt x="0" y="0"/>
                </a:lnTo>
                <a:lnTo>
                  <a:pt x="4125390" y="0"/>
                </a:lnTo>
                <a:lnTo>
                  <a:pt x="4125390" y="4245685"/>
                </a:lnTo>
                <a:close/>
              </a:path>
            </a:pathLst>
          </a:custGeom>
          <a:blipFill>
            <a:blip r:embed="rId14">
              <a:alphaModFix amt="5000"/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483DF7D-24FD-7803-6795-D967DE77A974}"/>
              </a:ext>
            </a:extLst>
          </p:cNvPr>
          <p:cNvSpPr/>
          <p:nvPr userDrawn="1"/>
        </p:nvSpPr>
        <p:spPr>
          <a:xfrm>
            <a:off x="142070" y="136525"/>
            <a:ext cx="3550273" cy="741301"/>
          </a:xfrm>
          <a:custGeom>
            <a:avLst/>
            <a:gdLst/>
            <a:ahLst/>
            <a:cxnLst/>
            <a:rect l="l" t="t" r="r" b="b"/>
            <a:pathLst>
              <a:path w="5032280" h="1054436">
                <a:moveTo>
                  <a:pt x="0" y="0"/>
                </a:moveTo>
                <a:lnTo>
                  <a:pt x="5032279" y="0"/>
                </a:lnTo>
                <a:lnTo>
                  <a:pt x="5032279" y="1054436"/>
                </a:lnTo>
                <a:lnTo>
                  <a:pt x="0" y="105443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EDC7079B-6373-C457-1843-D57FDD2FB588}"/>
              </a:ext>
            </a:extLst>
          </p:cNvPr>
          <p:cNvSpPr/>
          <p:nvPr userDrawn="1"/>
        </p:nvSpPr>
        <p:spPr>
          <a:xfrm>
            <a:off x="10917312" y="34811"/>
            <a:ext cx="1243567" cy="943458"/>
          </a:xfrm>
          <a:custGeom>
            <a:avLst/>
            <a:gdLst/>
            <a:ahLst/>
            <a:cxnLst/>
            <a:rect l="l" t="t" r="r" b="b"/>
            <a:pathLst>
              <a:path w="2097891" h="1332914">
                <a:moveTo>
                  <a:pt x="0" y="0"/>
                </a:moveTo>
                <a:lnTo>
                  <a:pt x="2097891" y="0"/>
                </a:lnTo>
                <a:lnTo>
                  <a:pt x="2097891" y="1332915"/>
                </a:lnTo>
                <a:lnTo>
                  <a:pt x="0" y="1332915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12" name="Freeform 4">
            <a:extLst>
              <a:ext uri="{FF2B5EF4-FFF2-40B4-BE49-F238E27FC236}">
                <a16:creationId xmlns:a16="http://schemas.microsoft.com/office/drawing/2014/main" id="{142EF121-A23D-1029-940F-B606D15D04DE}"/>
              </a:ext>
            </a:extLst>
          </p:cNvPr>
          <p:cNvSpPr/>
          <p:nvPr userDrawn="1"/>
        </p:nvSpPr>
        <p:spPr>
          <a:xfrm rot="10800000" flipH="1">
            <a:off x="-1229" y="3350256"/>
            <a:ext cx="4125391" cy="3523846"/>
          </a:xfrm>
          <a:custGeom>
            <a:avLst/>
            <a:gdLst/>
            <a:ahLst/>
            <a:cxnLst/>
            <a:rect l="l" t="t" r="r" b="b"/>
            <a:pathLst>
              <a:path w="6162627" h="4383168">
                <a:moveTo>
                  <a:pt x="6162627" y="0"/>
                </a:moveTo>
                <a:lnTo>
                  <a:pt x="0" y="0"/>
                </a:lnTo>
                <a:lnTo>
                  <a:pt x="0" y="4383168"/>
                </a:lnTo>
                <a:lnTo>
                  <a:pt x="6162627" y="4383168"/>
                </a:lnTo>
                <a:lnTo>
                  <a:pt x="6162627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175FD182-3CAD-52E8-2647-58C7C437BB38}"/>
              </a:ext>
            </a:extLst>
          </p:cNvPr>
          <p:cNvSpPr/>
          <p:nvPr userDrawn="1"/>
        </p:nvSpPr>
        <p:spPr>
          <a:xfrm rot="5400000" flipH="1">
            <a:off x="8955534" y="3621534"/>
            <a:ext cx="2890303" cy="3582629"/>
          </a:xfrm>
          <a:custGeom>
            <a:avLst/>
            <a:gdLst/>
            <a:ahLst/>
            <a:cxnLst/>
            <a:rect l="l" t="t" r="r" b="b"/>
            <a:pathLst>
              <a:path w="9933114" h="5959869">
                <a:moveTo>
                  <a:pt x="9933115" y="0"/>
                </a:moveTo>
                <a:lnTo>
                  <a:pt x="0" y="0"/>
                </a:lnTo>
                <a:lnTo>
                  <a:pt x="0" y="5959868"/>
                </a:lnTo>
                <a:lnTo>
                  <a:pt x="9933115" y="5959868"/>
                </a:lnTo>
                <a:lnTo>
                  <a:pt x="9933115" y="0"/>
                </a:lnTo>
                <a:close/>
              </a:path>
            </a:pathLst>
          </a:custGeom>
          <a:blipFill>
            <a:blip r:embed="rId13">
              <a:alphaModFix amt="28000"/>
            </a:blip>
            <a:stretch>
              <a:fillRect l="-120874" t="-6452"/>
            </a:stretch>
          </a:blipFill>
        </p:spPr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B79658B-839A-8CDE-6DFC-481729E302CC}"/>
              </a:ext>
            </a:extLst>
          </p:cNvPr>
          <p:cNvSpPr/>
          <p:nvPr userDrawn="1"/>
        </p:nvSpPr>
        <p:spPr>
          <a:xfrm rot="10800000" flipH="1" flipV="1">
            <a:off x="8504582" y="3907723"/>
            <a:ext cx="3687418" cy="2966379"/>
          </a:xfrm>
          <a:custGeom>
            <a:avLst/>
            <a:gdLst/>
            <a:ahLst/>
            <a:cxnLst/>
            <a:rect l="l" t="t" r="r" b="b"/>
            <a:pathLst>
              <a:path w="4125390" h="4245685">
                <a:moveTo>
                  <a:pt x="4125390" y="4245685"/>
                </a:moveTo>
                <a:lnTo>
                  <a:pt x="0" y="4245685"/>
                </a:lnTo>
                <a:lnTo>
                  <a:pt x="0" y="0"/>
                </a:lnTo>
                <a:lnTo>
                  <a:pt x="4125390" y="0"/>
                </a:lnTo>
                <a:lnTo>
                  <a:pt x="4125390" y="4245685"/>
                </a:lnTo>
                <a:close/>
              </a:path>
            </a:pathLst>
          </a:custGeom>
          <a:blipFill>
            <a:blip r:embed="rId14">
              <a:alphaModFix amt="5000"/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6">
            <a:extLst>
              <a:ext uri="{FF2B5EF4-FFF2-40B4-BE49-F238E27FC236}">
                <a16:creationId xmlns:a16="http://schemas.microsoft.com/office/drawing/2014/main" id="{2EC00457-43A4-3AF5-0B82-DFEEDFEB6894}"/>
              </a:ext>
            </a:extLst>
          </p:cNvPr>
          <p:cNvSpPr/>
          <p:nvPr userDrawn="1"/>
        </p:nvSpPr>
        <p:spPr>
          <a:xfrm>
            <a:off x="9272195" y="6176963"/>
            <a:ext cx="2607832" cy="551900"/>
          </a:xfrm>
          <a:custGeom>
            <a:avLst/>
            <a:gdLst/>
            <a:ahLst/>
            <a:cxnLst/>
            <a:rect l="l" t="t" r="r" b="b"/>
            <a:pathLst>
              <a:path w="4354072" h="903470">
                <a:moveTo>
                  <a:pt x="0" y="0"/>
                </a:moveTo>
                <a:lnTo>
                  <a:pt x="4354073" y="0"/>
                </a:lnTo>
                <a:lnTo>
                  <a:pt x="4354073" y="903470"/>
                </a:lnTo>
                <a:lnTo>
                  <a:pt x="0" y="903470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1F1D6A9-50D5-03A9-FC0F-C48C5F433B34}"/>
              </a:ext>
            </a:extLst>
          </p:cNvPr>
          <p:cNvSpPr txBox="1"/>
          <p:nvPr userDrawn="1"/>
        </p:nvSpPr>
        <p:spPr>
          <a:xfrm>
            <a:off x="3042173" y="6426483"/>
            <a:ext cx="610765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id-ID" sz="14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DOKUMEN SOSIALISASI IAPSK 3.0</a:t>
            </a:r>
            <a:endParaRPr lang="id-ID" sz="1400" dirty="0">
              <a:solidFill>
                <a:schemeClr val="bg1">
                  <a:lumMod val="6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92961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1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0119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g"/><Relationship Id="rId7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Relationship Id="rId9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5.png"/><Relationship Id="rId7" Type="http://schemas.openxmlformats.org/officeDocument/2006/relationships/image" Target="../media/image20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8BDEF75B-11FD-4DDB-8459-241DD6C69CB9}"/>
              </a:ext>
            </a:extLst>
          </p:cNvPr>
          <p:cNvSpPr/>
          <p:nvPr/>
        </p:nvSpPr>
        <p:spPr>
          <a:xfrm>
            <a:off x="2162767" y="-4270"/>
            <a:ext cx="3158515" cy="1717370"/>
          </a:xfrm>
          <a:custGeom>
            <a:avLst/>
            <a:gdLst>
              <a:gd name="connsiteX0" fmla="*/ 300530 w 2825140"/>
              <a:gd name="connsiteY0" fmla="*/ 0 h 1713100"/>
              <a:gd name="connsiteX1" fmla="*/ 2524610 w 2825140"/>
              <a:gd name="connsiteY1" fmla="*/ 0 h 1713100"/>
              <a:gd name="connsiteX2" fmla="*/ 2825140 w 2825140"/>
              <a:gd name="connsiteY2" fmla="*/ 300530 h 1713100"/>
              <a:gd name="connsiteX3" fmla="*/ 1412570 w 2825140"/>
              <a:gd name="connsiteY3" fmla="*/ 1713100 h 1713100"/>
              <a:gd name="connsiteX4" fmla="*/ 0 w 2825140"/>
              <a:gd name="connsiteY4" fmla="*/ 300530 h 1713100"/>
              <a:gd name="connsiteX0" fmla="*/ 0 w 2825140"/>
              <a:gd name="connsiteY0" fmla="*/ 300530 h 1713100"/>
              <a:gd name="connsiteX1" fmla="*/ 2524610 w 2825140"/>
              <a:gd name="connsiteY1" fmla="*/ 0 h 1713100"/>
              <a:gd name="connsiteX2" fmla="*/ 2825140 w 2825140"/>
              <a:gd name="connsiteY2" fmla="*/ 300530 h 1713100"/>
              <a:gd name="connsiteX3" fmla="*/ 1412570 w 2825140"/>
              <a:gd name="connsiteY3" fmla="*/ 1713100 h 1713100"/>
              <a:gd name="connsiteX4" fmla="*/ 0 w 2825140"/>
              <a:gd name="connsiteY4" fmla="*/ 300530 h 1713100"/>
              <a:gd name="connsiteX0" fmla="*/ 0 w 3158515"/>
              <a:gd name="connsiteY0" fmla="*/ 0 h 1745945"/>
              <a:gd name="connsiteX1" fmla="*/ 2857985 w 3158515"/>
              <a:gd name="connsiteY1" fmla="*/ 32845 h 1745945"/>
              <a:gd name="connsiteX2" fmla="*/ 3158515 w 3158515"/>
              <a:gd name="connsiteY2" fmla="*/ 333375 h 1745945"/>
              <a:gd name="connsiteX3" fmla="*/ 1745945 w 3158515"/>
              <a:gd name="connsiteY3" fmla="*/ 1745945 h 1745945"/>
              <a:gd name="connsiteX4" fmla="*/ 0 w 3158515"/>
              <a:gd name="connsiteY4" fmla="*/ 0 h 1745945"/>
              <a:gd name="connsiteX0" fmla="*/ 0 w 3158515"/>
              <a:gd name="connsiteY0" fmla="*/ 0 h 1717370"/>
              <a:gd name="connsiteX1" fmla="*/ 2857985 w 3158515"/>
              <a:gd name="connsiteY1" fmla="*/ 4270 h 1717370"/>
              <a:gd name="connsiteX2" fmla="*/ 3158515 w 3158515"/>
              <a:gd name="connsiteY2" fmla="*/ 304800 h 1717370"/>
              <a:gd name="connsiteX3" fmla="*/ 1745945 w 3158515"/>
              <a:gd name="connsiteY3" fmla="*/ 1717370 h 1717370"/>
              <a:gd name="connsiteX4" fmla="*/ 0 w 3158515"/>
              <a:gd name="connsiteY4" fmla="*/ 0 h 1717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8515" h="1717370">
                <a:moveTo>
                  <a:pt x="0" y="0"/>
                </a:moveTo>
                <a:lnTo>
                  <a:pt x="2857985" y="4270"/>
                </a:lnTo>
                <a:lnTo>
                  <a:pt x="3158515" y="304800"/>
                </a:lnTo>
                <a:lnTo>
                  <a:pt x="1745945" y="1717370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75" name="Diamond 74">
            <a:extLst>
              <a:ext uri="{FF2B5EF4-FFF2-40B4-BE49-F238E27FC236}">
                <a16:creationId xmlns:a16="http://schemas.microsoft.com/office/drawing/2014/main" id="{A579E2BE-2FBC-4F23-BF88-43CDD523F4A6}"/>
              </a:ext>
            </a:extLst>
          </p:cNvPr>
          <p:cNvSpPr/>
          <p:nvPr/>
        </p:nvSpPr>
        <p:spPr>
          <a:xfrm>
            <a:off x="6529822" y="640118"/>
            <a:ext cx="1072982" cy="1072982"/>
          </a:xfrm>
          <a:prstGeom prst="diamond">
            <a:avLst/>
          </a:prstGeom>
          <a:solidFill>
            <a:srgbClr val="0A2C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76" name="Diamond 75">
            <a:extLst>
              <a:ext uri="{FF2B5EF4-FFF2-40B4-BE49-F238E27FC236}">
                <a16:creationId xmlns:a16="http://schemas.microsoft.com/office/drawing/2014/main" id="{C61FB616-EFC8-4738-A305-97A0762290F8}"/>
              </a:ext>
            </a:extLst>
          </p:cNvPr>
          <p:cNvSpPr/>
          <p:nvPr/>
        </p:nvSpPr>
        <p:spPr>
          <a:xfrm>
            <a:off x="6304533" y="4636845"/>
            <a:ext cx="691262" cy="691262"/>
          </a:xfrm>
          <a:prstGeom prst="diamond">
            <a:avLst/>
          </a:prstGeom>
          <a:solidFill>
            <a:srgbClr val="005B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5" name="Diamond 14">
            <a:extLst>
              <a:ext uri="{FF2B5EF4-FFF2-40B4-BE49-F238E27FC236}">
                <a16:creationId xmlns:a16="http://schemas.microsoft.com/office/drawing/2014/main" id="{11C00B26-4C88-4705-A717-8F1556662064}"/>
              </a:ext>
            </a:extLst>
          </p:cNvPr>
          <p:cNvSpPr/>
          <p:nvPr/>
        </p:nvSpPr>
        <p:spPr>
          <a:xfrm>
            <a:off x="9789755" y="1032763"/>
            <a:ext cx="691262" cy="691262"/>
          </a:xfrm>
          <a:prstGeom prst="diamond">
            <a:avLst/>
          </a:prstGeom>
          <a:solidFill>
            <a:srgbClr val="005B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02FBD5-45D7-44B2-A938-A0369CB4E445}"/>
              </a:ext>
            </a:extLst>
          </p:cNvPr>
          <p:cNvSpPr txBox="1"/>
          <p:nvPr/>
        </p:nvSpPr>
        <p:spPr>
          <a:xfrm>
            <a:off x="350051" y="2865711"/>
            <a:ext cx="568533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altLang="ko-KR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KRITERIA DAN PENILAIAN</a:t>
            </a:r>
            <a:br>
              <a:rPr kumimoji="0" lang="fi-FI" altLang="ko-KR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kumimoji="0" lang="fi-FI" altLang="ko-KR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AKREDITASI IAPSK 3.0</a:t>
            </a:r>
            <a:endParaRPr kumimoji="0" lang="en-US" altLang="ko-K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FEE7CDAB-87CE-57BA-23F3-E842425BDC6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59" r="21859"/>
          <a:stretch>
            <a:fillRect/>
          </a:stretch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EAE4C386-2360-0EF5-5959-ED464613CB4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2" r="16622"/>
          <a:stretch>
            <a:fillRect/>
          </a:stretch>
        </p:blipFill>
        <p:spPr/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2C3F0CA0-5905-B93C-5B94-94C1B6AFEFB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1" r="16661"/>
          <a:stretch>
            <a:fillRect/>
          </a:stretch>
        </p:blipFill>
        <p:spPr/>
      </p:pic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07FA2BAA-C627-D3DC-42C9-AF1BFAC80EA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2" r="16632"/>
          <a:stretch>
            <a:fillRect/>
          </a:stretch>
        </p:blipFill>
        <p:spPr/>
      </p:pic>
      <p:pic>
        <p:nvPicPr>
          <p:cNvPr id="31" name="Picture Placeholder 30">
            <a:extLst>
              <a:ext uri="{FF2B5EF4-FFF2-40B4-BE49-F238E27FC236}">
                <a16:creationId xmlns:a16="http://schemas.microsoft.com/office/drawing/2014/main" id="{8C81B0B4-5692-A2F7-5914-11031D79672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41" r="35341"/>
          <a:stretch>
            <a:fillRect/>
          </a:stretch>
        </p:blipFill>
        <p:spPr/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780989-F7DF-C710-E637-5D8CB7C6E23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4" r="16198"/>
          <a:stretch/>
        </p:blipFill>
        <p:spPr>
          <a:xfrm>
            <a:off x="251506" y="1032763"/>
            <a:ext cx="1689120" cy="13939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10D06A7-3B4B-3D2B-1D4D-5DF613A0755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416" y="5996465"/>
            <a:ext cx="7062681" cy="8777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4FED5C2-C605-D2BD-6428-5335EAB197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06" y="5996465"/>
            <a:ext cx="1121134" cy="777429"/>
          </a:xfrm>
          <a:prstGeom prst="rect">
            <a:avLst/>
          </a:prstGeom>
        </p:spPr>
      </p:pic>
      <p:sp>
        <p:nvSpPr>
          <p:cNvPr id="16" name="Subtitle 2">
            <a:extLst>
              <a:ext uri="{FF2B5EF4-FFF2-40B4-BE49-F238E27FC236}">
                <a16:creationId xmlns:a16="http://schemas.microsoft.com/office/drawing/2014/main" id="{6AEDB0CB-AC00-42D9-AEA8-D8FEC609778F}"/>
              </a:ext>
            </a:extLst>
          </p:cNvPr>
          <p:cNvSpPr txBox="1">
            <a:spLocks/>
          </p:cNvSpPr>
          <p:nvPr/>
        </p:nvSpPr>
        <p:spPr>
          <a:xfrm>
            <a:off x="350051" y="5054124"/>
            <a:ext cx="6481590" cy="58882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LEMBAGA AKREDITASI MANDIRI KEPENDIDIKAN</a:t>
            </a:r>
            <a:endParaRPr lang="id-ID" sz="18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d-ID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endParaRPr lang="en-US" sz="18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D3A91-0263-3AEE-BD62-0AC29E3D2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DD013-1019-FFDC-60CF-66F2FF0E6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err="1">
                <a:latin typeface="+mn-lt"/>
              </a:rPr>
              <a:t>Kriteria</a:t>
            </a:r>
            <a:r>
              <a:rPr lang="en-US" sz="4000" b="1" dirty="0">
                <a:latin typeface="+mn-lt"/>
              </a:rPr>
              <a:t> </a:t>
            </a:r>
            <a:r>
              <a:rPr lang="en-US" sz="4000" b="1" dirty="0" err="1">
                <a:latin typeface="+mn-lt"/>
              </a:rPr>
              <a:t>Unggul</a:t>
            </a:r>
            <a:r>
              <a:rPr lang="en-US" sz="4000" b="1" dirty="0">
                <a:latin typeface="+mn-lt"/>
              </a:rPr>
              <a:t> Program Sarjana</a:t>
            </a:r>
            <a:endParaRPr lang="id-ID" sz="4000" b="1" dirty="0">
              <a:latin typeface="+mn-lt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415BE04-352F-9AE6-A857-CE98FB67D9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0991966"/>
              </p:ext>
            </p:extLst>
          </p:nvPr>
        </p:nvGraphicFramePr>
        <p:xfrm>
          <a:off x="1140631" y="1608082"/>
          <a:ext cx="9910737" cy="39166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8897">
                  <a:extLst>
                    <a:ext uri="{9D8B030D-6E8A-4147-A177-3AD203B41FA5}">
                      <a16:colId xmlns:a16="http://schemas.microsoft.com/office/drawing/2014/main" val="784117909"/>
                    </a:ext>
                  </a:extLst>
                </a:gridCol>
                <a:gridCol w="2283738">
                  <a:extLst>
                    <a:ext uri="{9D8B030D-6E8A-4147-A177-3AD203B41FA5}">
                      <a16:colId xmlns:a16="http://schemas.microsoft.com/office/drawing/2014/main" val="341360998"/>
                    </a:ext>
                  </a:extLst>
                </a:gridCol>
                <a:gridCol w="2581154">
                  <a:extLst>
                    <a:ext uri="{9D8B030D-6E8A-4147-A177-3AD203B41FA5}">
                      <a16:colId xmlns:a16="http://schemas.microsoft.com/office/drawing/2014/main" val="2566792621"/>
                    </a:ext>
                  </a:extLst>
                </a:gridCol>
                <a:gridCol w="2141488">
                  <a:extLst>
                    <a:ext uri="{9D8B030D-6E8A-4147-A177-3AD203B41FA5}">
                      <a16:colId xmlns:a16="http://schemas.microsoft.com/office/drawing/2014/main" val="2323540971"/>
                    </a:ext>
                  </a:extLst>
                </a:gridCol>
                <a:gridCol w="2335460">
                  <a:extLst>
                    <a:ext uri="{9D8B030D-6E8A-4147-A177-3AD203B41FA5}">
                      <a16:colId xmlns:a16="http://schemas.microsoft.com/office/drawing/2014/main" val="1931576886"/>
                    </a:ext>
                  </a:extLst>
                </a:gridCol>
              </a:tblGrid>
              <a:tr h="516564">
                <a:tc rowSpan="2"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kern="1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ea typeface="Roboto" panose="02000000000000000000" pitchFamily="2" charset="0"/>
                          <a:cs typeface="Poppins" panose="00000500000000000000" pitchFamily="2" charset="0"/>
                        </a:rPr>
                        <a:t>NO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Roboto" panose="020000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kern="1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ea typeface="Roboto" panose="02000000000000000000" pitchFamily="2" charset="0"/>
                          <a:cs typeface="Poppins" panose="00000500000000000000" pitchFamily="2" charset="0"/>
                        </a:rPr>
                        <a:t>ELEMEN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Roboto" panose="020000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kern="1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ea typeface="Roboto" panose="02000000000000000000" pitchFamily="2" charset="0"/>
                          <a:cs typeface="Poppins" panose="00000500000000000000" pitchFamily="2" charset="0"/>
                        </a:rPr>
                        <a:t>INDIKATOR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Roboto" panose="020000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kern="1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ea typeface="Roboto" panose="02000000000000000000" pitchFamily="2" charset="0"/>
                          <a:cs typeface="Poppins" panose="00000500000000000000" pitchFamily="2" charset="0"/>
                        </a:rPr>
                        <a:t>PEMENUHAN SYARAT UNGGUL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Roboto" panose="020000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4442057"/>
                  </a:ext>
                </a:extLst>
              </a:tr>
              <a:tr h="3450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kern="100" dirty="0">
                          <a:effectLst/>
                          <a:latin typeface="Poppins" panose="00000500000000000000" pitchFamily="2" charset="0"/>
                          <a:ea typeface="Roboto" panose="02000000000000000000" pitchFamily="2" charset="0"/>
                          <a:cs typeface="Poppins" panose="00000500000000000000" pitchFamily="2" charset="0"/>
                        </a:rPr>
                        <a:t>3 TAHUN</a:t>
                      </a:r>
                      <a:endParaRPr lang="en-US" sz="1800" kern="100" dirty="0">
                        <a:effectLst/>
                        <a:latin typeface="Poppins" panose="00000500000000000000" pitchFamily="2" charset="0"/>
                        <a:ea typeface="Roboto" panose="020000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B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kern="100" dirty="0">
                          <a:effectLst/>
                          <a:latin typeface="Poppins" panose="00000500000000000000" pitchFamily="2" charset="0"/>
                          <a:ea typeface="Roboto" panose="02000000000000000000" pitchFamily="2" charset="0"/>
                          <a:cs typeface="Poppins" panose="00000500000000000000" pitchFamily="2" charset="0"/>
                        </a:rPr>
                        <a:t>5 TAHUN</a:t>
                      </a:r>
                      <a:endParaRPr lang="en-US" sz="1800" kern="100" dirty="0">
                        <a:effectLst/>
                        <a:latin typeface="Poppins" panose="00000500000000000000" pitchFamily="2" charset="0"/>
                        <a:ea typeface="Roboto" panose="020000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B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7111661"/>
                  </a:ext>
                </a:extLst>
              </a:tr>
              <a:tr h="3055058"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</a:t>
                      </a:r>
                      <a:endParaRPr lang="en-US" sz="18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Pelaksanaan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SPMI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dengan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siklus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PPEPP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standar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pendidikan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tinggi</a:t>
                      </a:r>
                      <a:endParaRPr lang="en-US" sz="20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(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Elemen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64 di </a:t>
                      </a:r>
                      <a:r>
                        <a:rPr lang="id-ID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          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Buku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4)</a:t>
                      </a:r>
                      <a:endParaRPr lang="en-US" sz="20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PT/UPPS/PS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melaksanakan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Sistem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Penjaminan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Mutu Internal (SPMI)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dengan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siklus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Penetapan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,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Pelaksanaan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,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Evaluasi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,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Pengendalian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, dan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Peningkatan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(PPEPP)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standar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pendidikan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tinggi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Skor </a:t>
                      </a:r>
                      <a:r>
                        <a:rPr lang="id-ID" sz="2000" b="0" kern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≥</a:t>
                      </a:r>
                      <a:r>
                        <a:rPr lang="id-ID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3.0</a:t>
                      </a:r>
                      <a:endParaRPr lang="en-US" sz="20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Skor </a:t>
                      </a:r>
                      <a:r>
                        <a:rPr lang="id-ID" sz="2000" b="0" kern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≥</a:t>
                      </a:r>
                      <a:r>
                        <a:rPr lang="id-ID" sz="20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3.5</a:t>
                      </a:r>
                      <a:endParaRPr lang="en-US" sz="2000" b="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05158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0882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EF8244-C332-0B2C-C3CB-2958C6A97D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89296-8A87-E24B-92FA-FE6F99C6C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err="1">
                <a:latin typeface="+mn-lt"/>
              </a:rPr>
              <a:t>Kriteria</a:t>
            </a:r>
            <a:r>
              <a:rPr lang="en-US" sz="4000" b="1" dirty="0">
                <a:latin typeface="+mn-lt"/>
              </a:rPr>
              <a:t> </a:t>
            </a:r>
            <a:r>
              <a:rPr lang="en-US" sz="4000" b="1" dirty="0" err="1">
                <a:latin typeface="+mn-lt"/>
              </a:rPr>
              <a:t>Unggul</a:t>
            </a:r>
            <a:r>
              <a:rPr lang="en-US" sz="4000" b="1" dirty="0">
                <a:latin typeface="+mn-lt"/>
              </a:rPr>
              <a:t> Program Sarjana</a:t>
            </a:r>
            <a:endParaRPr lang="id-ID" sz="4000" b="1" dirty="0">
              <a:latin typeface="+mn-lt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D46F056-7FEB-2F2F-2A33-92E423D9C2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8057672"/>
              </p:ext>
            </p:extLst>
          </p:nvPr>
        </p:nvGraphicFramePr>
        <p:xfrm>
          <a:off x="1140631" y="1469187"/>
          <a:ext cx="10503501" cy="44917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2922">
                  <a:extLst>
                    <a:ext uri="{9D8B030D-6E8A-4147-A177-3AD203B41FA5}">
                      <a16:colId xmlns:a16="http://schemas.microsoft.com/office/drawing/2014/main" val="784117909"/>
                    </a:ext>
                  </a:extLst>
                </a:gridCol>
                <a:gridCol w="2239436">
                  <a:extLst>
                    <a:ext uri="{9D8B030D-6E8A-4147-A177-3AD203B41FA5}">
                      <a16:colId xmlns:a16="http://schemas.microsoft.com/office/drawing/2014/main" val="341360998"/>
                    </a:ext>
                  </a:extLst>
                </a:gridCol>
                <a:gridCol w="2267340">
                  <a:extLst>
                    <a:ext uri="{9D8B030D-6E8A-4147-A177-3AD203B41FA5}">
                      <a16:colId xmlns:a16="http://schemas.microsoft.com/office/drawing/2014/main" val="2566792621"/>
                    </a:ext>
                  </a:extLst>
                </a:gridCol>
                <a:gridCol w="2756484">
                  <a:extLst>
                    <a:ext uri="{9D8B030D-6E8A-4147-A177-3AD203B41FA5}">
                      <a16:colId xmlns:a16="http://schemas.microsoft.com/office/drawing/2014/main" val="2323540971"/>
                    </a:ext>
                  </a:extLst>
                </a:gridCol>
                <a:gridCol w="2637319">
                  <a:extLst>
                    <a:ext uri="{9D8B030D-6E8A-4147-A177-3AD203B41FA5}">
                      <a16:colId xmlns:a16="http://schemas.microsoft.com/office/drawing/2014/main" val="1931576886"/>
                    </a:ext>
                  </a:extLst>
                </a:gridCol>
              </a:tblGrid>
              <a:tr h="390653">
                <a:tc rowSpan="2"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kern="1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ea typeface="Roboto" panose="02000000000000000000" pitchFamily="2" charset="0"/>
                          <a:cs typeface="Poppins" panose="00000500000000000000" pitchFamily="2" charset="0"/>
                        </a:rPr>
                        <a:t>NO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Roboto" panose="020000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kern="1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ea typeface="Roboto" panose="02000000000000000000" pitchFamily="2" charset="0"/>
                          <a:cs typeface="Poppins" panose="00000500000000000000" pitchFamily="2" charset="0"/>
                        </a:rPr>
                        <a:t>ELEMEN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Roboto" panose="020000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kern="1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ea typeface="Roboto" panose="02000000000000000000" pitchFamily="2" charset="0"/>
                          <a:cs typeface="Poppins" panose="00000500000000000000" pitchFamily="2" charset="0"/>
                        </a:rPr>
                        <a:t>INDIKATOR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Roboto" panose="020000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kern="1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ea typeface="Roboto" panose="02000000000000000000" pitchFamily="2" charset="0"/>
                          <a:cs typeface="Poppins" panose="00000500000000000000" pitchFamily="2" charset="0"/>
                        </a:rPr>
                        <a:t>PEMENUHAN SYARAT UNGGUL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Roboto" panose="020000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4442057"/>
                  </a:ext>
                </a:extLst>
              </a:tr>
              <a:tr h="2929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b="1" kern="1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3 TAHUN</a:t>
                      </a:r>
                      <a:endParaRPr lang="en-US" sz="1800" b="1" kern="10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B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b="1" kern="1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5 TAHUN</a:t>
                      </a:r>
                      <a:endParaRPr lang="en-US" sz="1800" b="1" kern="10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B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7111661"/>
                  </a:ext>
                </a:extLst>
              </a:tr>
              <a:tr h="3808185"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b="0" kern="10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sz="18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3" marR="5415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Produktivitas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Karya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Inovatif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dan Karya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Ilmiah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Mahasiswa</a:t>
                      </a:r>
                      <a:endParaRPr lang="en-US" sz="18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Elemen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15 di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Buku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4)</a:t>
                      </a:r>
                      <a:endParaRPr lang="en-US" sz="18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3" marR="5415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Dalam 5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tahun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terakhir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mahasiswa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dalam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jumlah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tertentu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menghasilkan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karya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inovatif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publikasi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ilmiah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yang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sesuai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dengan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bidang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keilmuan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PS, dan/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atau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karya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seni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yang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dipamerkan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/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dipagelarkan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US" sz="18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3" marR="5415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≥ 15%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mahasiswa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memiliki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karya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inovatif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yang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dapat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berbentuk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book chapter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atau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buku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ber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-ISBN, paten/paten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sederhana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karya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ilmiah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yang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dipublikasikan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pada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jurnal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nasional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terakreditasi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minimal Sinta 5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sesuai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dengan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bidang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keilmuannya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, dan/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atau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karya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seni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yang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dipamerkan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dipagelarkan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</a:txBody>
                  <a:tcPr marL="54153" marR="5415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id-ID" sz="1800" b="0" kern="100" dirty="0">
                          <a:solidFill>
                            <a:schemeClr val="tx1"/>
                          </a:solidFill>
                          <a:effectLst/>
                        </a:rPr>
                        <a:t>≥ 25% mahasiswa memiliki karya inovatif yang dapat berbentuk book chapter atau buku ber-ISBN, paten/paten sederhana, karya ilmiah yang dipublikasikan pada jurnal nasional terakreditasi minimal Sinta 4 sesuai dengan bidang keilmuannya, dan/atau karya seni yang dipamerkan/</a:t>
                      </a:r>
                      <a:r>
                        <a:rPr lang="id-ID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dipagelarkan</a:t>
                      </a:r>
                      <a:r>
                        <a:rPr lang="id-ID" sz="1800" b="0" kern="1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US" sz="18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153" marR="5415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05158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1524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10422-56B2-FE75-8C4D-539162052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B77D4-E368-6241-344E-A134ADEA9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latin typeface="Poppins" panose="00000500000000000000" pitchFamily="2" charset="0"/>
                <a:cs typeface="Poppins" panose="00000500000000000000" pitchFamily="2" charset="0"/>
              </a:rPr>
              <a:t>KRITERIA UNGGUL PROGRAM SARJANA</a:t>
            </a:r>
            <a:endParaRPr lang="id-ID" sz="36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30207E1-FA02-955B-27EA-D76ECA5ADE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4419325"/>
              </p:ext>
            </p:extLst>
          </p:nvPr>
        </p:nvGraphicFramePr>
        <p:xfrm>
          <a:off x="1140631" y="1524050"/>
          <a:ext cx="10515601" cy="39989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3617">
                  <a:extLst>
                    <a:ext uri="{9D8B030D-6E8A-4147-A177-3AD203B41FA5}">
                      <a16:colId xmlns:a16="http://schemas.microsoft.com/office/drawing/2014/main" val="784117909"/>
                    </a:ext>
                  </a:extLst>
                </a:gridCol>
                <a:gridCol w="2477996">
                  <a:extLst>
                    <a:ext uri="{9D8B030D-6E8A-4147-A177-3AD203B41FA5}">
                      <a16:colId xmlns:a16="http://schemas.microsoft.com/office/drawing/2014/main" val="341360998"/>
                    </a:ext>
                  </a:extLst>
                </a:gridCol>
                <a:gridCol w="2477996">
                  <a:extLst>
                    <a:ext uri="{9D8B030D-6E8A-4147-A177-3AD203B41FA5}">
                      <a16:colId xmlns:a16="http://schemas.microsoft.com/office/drawing/2014/main" val="2566792621"/>
                    </a:ext>
                  </a:extLst>
                </a:gridCol>
                <a:gridCol w="2477996">
                  <a:extLst>
                    <a:ext uri="{9D8B030D-6E8A-4147-A177-3AD203B41FA5}">
                      <a16:colId xmlns:a16="http://schemas.microsoft.com/office/drawing/2014/main" val="2323540971"/>
                    </a:ext>
                  </a:extLst>
                </a:gridCol>
                <a:gridCol w="2477996">
                  <a:extLst>
                    <a:ext uri="{9D8B030D-6E8A-4147-A177-3AD203B41FA5}">
                      <a16:colId xmlns:a16="http://schemas.microsoft.com/office/drawing/2014/main" val="1931576886"/>
                    </a:ext>
                  </a:extLst>
                </a:gridCol>
              </a:tblGrid>
              <a:tr h="498489">
                <a:tc rowSpan="2"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kern="1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NO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kern="1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ELEMEN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kern="1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INDIKATOR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kern="1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PEMENUHAN SYARAT UNGGUL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4442057"/>
                  </a:ext>
                </a:extLst>
              </a:tr>
              <a:tr h="3329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kern="1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3 TAHUN</a:t>
                      </a:r>
                      <a:endParaRPr lang="en-US" sz="1800" kern="10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B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kern="1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5 TAHUN</a:t>
                      </a:r>
                      <a:endParaRPr lang="en-US" sz="1800" kern="100" dirty="0">
                        <a:solidFill>
                          <a:schemeClr val="tx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B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7111661"/>
                  </a:ext>
                </a:extLst>
              </a:tr>
              <a:tr h="3167502"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b="0" kern="10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8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Produktivitas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Publikasi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DTPS</a:t>
                      </a:r>
                      <a:endParaRPr lang="en-US" sz="18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Elemen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56 di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Buku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4)</a:t>
                      </a:r>
                      <a:endParaRPr lang="en-US" sz="18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Dalam 3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tahun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terakhir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, DTPS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memiliki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publikasi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di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jurnal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nasional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 dan/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atau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jurnal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internasional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sebagai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penulis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pertama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atau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corresponding author.</a:t>
                      </a:r>
                      <a:endParaRPr lang="en-US" sz="18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≥ 20% DTPS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memiliki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publikasi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d-ID" sz="1800" b="0" kern="100" dirty="0">
                          <a:solidFill>
                            <a:schemeClr val="tx1"/>
                          </a:solidFill>
                          <a:effectLst/>
                        </a:rPr>
                        <a:t>pada jurnal nasional minimal Sinta 4 dan/atau jurnal internasional sebagai penulis pertama atau </a:t>
                      </a:r>
                      <a:r>
                        <a:rPr lang="id-ID" sz="1800" b="0" i="1" kern="100" dirty="0">
                          <a:solidFill>
                            <a:schemeClr val="tx1"/>
                          </a:solidFill>
                          <a:effectLst/>
                        </a:rPr>
                        <a:t>corresponding author</a:t>
                      </a:r>
                      <a:r>
                        <a:rPr lang="id-ID" sz="1800" b="0" kern="1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US" sz="18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≥ 20% DTPS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memiliki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publikasi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pada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jurnal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nasional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terakreditasi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minimal Sinta 2 dan/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atau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internasional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bereputasi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terindeks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scopus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atau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WoS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)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sebagai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penulis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pertama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solidFill>
                            <a:schemeClr val="tx1"/>
                          </a:solidFill>
                          <a:effectLst/>
                        </a:rPr>
                        <a:t>atau</a:t>
                      </a:r>
                      <a:r>
                        <a:rPr lang="en-GB" sz="1800" b="0" kern="100" dirty="0">
                          <a:solidFill>
                            <a:schemeClr val="tx1"/>
                          </a:solidFill>
                          <a:effectLst/>
                        </a:rPr>
                        <a:t> corresponding author.</a:t>
                      </a:r>
                      <a:endParaRPr lang="en-US" sz="18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05158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2624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6C607-2BFD-67D8-1C40-517C083CE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1935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PENSKORAN INSTRUMEN 3.0</a:t>
            </a:r>
            <a:b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(KUALITATIF)</a:t>
            </a:r>
            <a:endParaRPr lang="id-ID" sz="32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159B34A-3F48-7EA7-04EE-024ECC264DED}"/>
              </a:ext>
            </a:extLst>
          </p:cNvPr>
          <p:cNvSpPr txBox="1">
            <a:spLocks/>
          </p:cNvSpPr>
          <p:nvPr/>
        </p:nvSpPr>
        <p:spPr>
          <a:xfrm>
            <a:off x="0" y="2162651"/>
            <a:ext cx="10922517" cy="717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2E034CD-5E69-6FA7-A02A-05DBD1DA64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3500708"/>
              </p:ext>
            </p:extLst>
          </p:nvPr>
        </p:nvGraphicFramePr>
        <p:xfrm>
          <a:off x="1002792" y="2880043"/>
          <a:ext cx="10692384" cy="236861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21299">
                  <a:extLst>
                    <a:ext uri="{9D8B030D-6E8A-4147-A177-3AD203B41FA5}">
                      <a16:colId xmlns:a16="http://schemas.microsoft.com/office/drawing/2014/main" val="2688274725"/>
                    </a:ext>
                  </a:extLst>
                </a:gridCol>
                <a:gridCol w="2742829">
                  <a:extLst>
                    <a:ext uri="{9D8B030D-6E8A-4147-A177-3AD203B41FA5}">
                      <a16:colId xmlns:a16="http://schemas.microsoft.com/office/drawing/2014/main" val="2329085328"/>
                    </a:ext>
                  </a:extLst>
                </a:gridCol>
                <a:gridCol w="1782064">
                  <a:extLst>
                    <a:ext uri="{9D8B030D-6E8A-4147-A177-3AD203B41FA5}">
                      <a16:colId xmlns:a16="http://schemas.microsoft.com/office/drawing/2014/main" val="2760821887"/>
                    </a:ext>
                  </a:extLst>
                </a:gridCol>
                <a:gridCol w="1782064">
                  <a:extLst>
                    <a:ext uri="{9D8B030D-6E8A-4147-A177-3AD203B41FA5}">
                      <a16:colId xmlns:a16="http://schemas.microsoft.com/office/drawing/2014/main" val="129909819"/>
                    </a:ext>
                  </a:extLst>
                </a:gridCol>
                <a:gridCol w="1782064">
                  <a:extLst>
                    <a:ext uri="{9D8B030D-6E8A-4147-A177-3AD203B41FA5}">
                      <a16:colId xmlns:a16="http://schemas.microsoft.com/office/drawing/2014/main" val="3204776114"/>
                    </a:ext>
                  </a:extLst>
                </a:gridCol>
                <a:gridCol w="1782064">
                  <a:extLst>
                    <a:ext uri="{9D8B030D-6E8A-4147-A177-3AD203B41FA5}">
                      <a16:colId xmlns:a16="http://schemas.microsoft.com/office/drawing/2014/main" val="538549531"/>
                    </a:ext>
                  </a:extLst>
                </a:gridCol>
              </a:tblGrid>
              <a:tr h="236861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 anchor="ctr">
                    <a:solidFill>
                      <a:srgbClr val="0A2C7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dirty="0"/>
                        <a:t>PT/UPPS </a:t>
                      </a:r>
                      <a:r>
                        <a:rPr lang="en-ID" dirty="0" err="1"/>
                        <a:t>melaksanakan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seleksi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calon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mahasiswa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baru</a:t>
                      </a:r>
                      <a:r>
                        <a:rPr lang="en-ID" dirty="0"/>
                        <a:t> yang </a:t>
                      </a:r>
                      <a:r>
                        <a:rPr lang="en-ID" dirty="0" err="1"/>
                        <a:t>mencerminkan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prinsip</a:t>
                      </a:r>
                      <a:r>
                        <a:rPr lang="en-ID" dirty="0"/>
                        <a:t>: </a:t>
                      </a:r>
                      <a:r>
                        <a:rPr lang="en-ID" b="1" dirty="0" err="1"/>
                        <a:t>kualitas</a:t>
                      </a:r>
                      <a:r>
                        <a:rPr lang="en-ID" b="1" dirty="0"/>
                        <a:t>, </a:t>
                      </a:r>
                      <a:r>
                        <a:rPr lang="en-ID" b="1" dirty="0" err="1"/>
                        <a:t>keadilan</a:t>
                      </a:r>
                      <a:r>
                        <a:rPr lang="en-ID" b="1" dirty="0"/>
                        <a:t>, </a:t>
                      </a:r>
                      <a:r>
                        <a:rPr lang="en-ID" b="1" dirty="0" err="1"/>
                        <a:t>inklusivitas</a:t>
                      </a:r>
                      <a:r>
                        <a:rPr lang="en-ID" b="1" dirty="0"/>
                        <a:t>, </a:t>
                      </a:r>
                      <a:r>
                        <a:rPr lang="en-ID" b="1" dirty="0" err="1"/>
                        <a:t>transparansi</a:t>
                      </a:r>
                      <a:r>
                        <a:rPr lang="en-ID" b="1" dirty="0"/>
                        <a:t>, </a:t>
                      </a:r>
                      <a:r>
                        <a:rPr lang="en-ID" b="1" dirty="0" err="1"/>
                        <a:t>akuntabilitas</a:t>
                      </a:r>
                      <a:r>
                        <a:rPr lang="en-ID" b="1" dirty="0"/>
                        <a:t>, dan </a:t>
                      </a:r>
                      <a:r>
                        <a:rPr lang="en-ID" b="1" dirty="0" err="1"/>
                        <a:t>fleksibilitas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dirty="0"/>
                        <a:t>PT/UPPS </a:t>
                      </a:r>
                      <a:r>
                        <a:rPr lang="en-ID" dirty="0" err="1"/>
                        <a:t>melaksanakan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seleksi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mahasiswa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baru</a:t>
                      </a:r>
                      <a:r>
                        <a:rPr lang="en-ID" dirty="0"/>
                        <a:t> yang </a:t>
                      </a:r>
                      <a:r>
                        <a:rPr lang="en-ID" dirty="0" err="1"/>
                        <a:t>memenuhi</a:t>
                      </a:r>
                      <a:r>
                        <a:rPr lang="en-ID" dirty="0"/>
                        <a:t> </a:t>
                      </a:r>
                      <a:r>
                        <a:rPr lang="en-ID" b="1" dirty="0"/>
                        <a:t>6 </a:t>
                      </a:r>
                      <a:r>
                        <a:rPr lang="en-ID" b="1" dirty="0" err="1"/>
                        <a:t>prinsip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dirty="0"/>
                        <a:t>PT/UPPS </a:t>
                      </a:r>
                      <a:r>
                        <a:rPr lang="en-ID" dirty="0" err="1"/>
                        <a:t>melaksanakan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seleksi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mahasiswa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baru</a:t>
                      </a:r>
                      <a:r>
                        <a:rPr lang="en-ID" dirty="0"/>
                        <a:t> yang </a:t>
                      </a:r>
                      <a:r>
                        <a:rPr lang="en-ID" dirty="0" err="1"/>
                        <a:t>memenuhi</a:t>
                      </a:r>
                      <a:r>
                        <a:rPr lang="en-ID" dirty="0"/>
                        <a:t> </a:t>
                      </a:r>
                      <a:r>
                        <a:rPr lang="en-ID" b="1" dirty="0"/>
                        <a:t>5 </a:t>
                      </a:r>
                      <a:r>
                        <a:rPr lang="en-ID" b="1" dirty="0" err="1"/>
                        <a:t>prinsip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dirty="0"/>
                        <a:t>PT/UPPS </a:t>
                      </a:r>
                      <a:r>
                        <a:rPr lang="en-ID" dirty="0" err="1"/>
                        <a:t>melaksanakan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seleksi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mahasiswa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baru</a:t>
                      </a:r>
                      <a:r>
                        <a:rPr lang="en-ID" dirty="0"/>
                        <a:t> yang </a:t>
                      </a:r>
                      <a:r>
                        <a:rPr lang="en-ID" dirty="0" err="1"/>
                        <a:t>memenuhi</a:t>
                      </a:r>
                      <a:r>
                        <a:rPr lang="en-ID" dirty="0"/>
                        <a:t> </a:t>
                      </a:r>
                      <a:r>
                        <a:rPr lang="en-ID" b="1" dirty="0"/>
                        <a:t>4 </a:t>
                      </a:r>
                      <a:r>
                        <a:rPr lang="en-ID" b="1" dirty="0" err="1"/>
                        <a:t>prinsip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dirty="0"/>
                        <a:t>PT/UPPS </a:t>
                      </a:r>
                      <a:r>
                        <a:rPr lang="en-ID" dirty="0" err="1"/>
                        <a:t>melaksanakan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seleksi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mahasiswa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baru</a:t>
                      </a:r>
                      <a:r>
                        <a:rPr lang="en-ID" dirty="0"/>
                        <a:t> yang </a:t>
                      </a:r>
                      <a:r>
                        <a:rPr lang="en-ID" dirty="0" err="1"/>
                        <a:t>memenuhi</a:t>
                      </a:r>
                      <a:r>
                        <a:rPr lang="en-ID" dirty="0"/>
                        <a:t> </a:t>
                      </a:r>
                      <a:r>
                        <a:rPr lang="en-ID" b="1" dirty="0"/>
                        <a:t>&lt; 4 </a:t>
                      </a:r>
                      <a:r>
                        <a:rPr lang="en-ID" b="1" dirty="0" err="1"/>
                        <a:t>prinsip</a:t>
                      </a:r>
                      <a:endParaRPr lang="en-ID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43309097"/>
                  </a:ext>
                </a:extLst>
              </a:tr>
            </a:tbl>
          </a:graphicData>
        </a:graphic>
      </p:graphicFrame>
      <p:sp>
        <p:nvSpPr>
          <p:cNvPr id="6" name="Rounded Rectangle 67">
            <a:extLst>
              <a:ext uri="{FF2B5EF4-FFF2-40B4-BE49-F238E27FC236}">
                <a16:creationId xmlns:a16="http://schemas.microsoft.com/office/drawing/2014/main" id="{C628222C-F9DB-3596-5078-EEB9E15AE4E5}"/>
              </a:ext>
            </a:extLst>
          </p:cNvPr>
          <p:cNvSpPr/>
          <p:nvPr/>
        </p:nvSpPr>
        <p:spPr>
          <a:xfrm>
            <a:off x="960408" y="2069415"/>
            <a:ext cx="10336122" cy="592897"/>
          </a:xfrm>
          <a:prstGeom prst="roundRect">
            <a:avLst>
              <a:gd name="adj" fmla="val 40003"/>
            </a:avLst>
          </a:prstGeom>
          <a:solidFill>
            <a:srgbClr val="0A2C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PENSKORAN TIAP ELEMEN DAPAT DIKATEGORIKAN MENJADI 2 MACAM:</a:t>
            </a:r>
            <a:br>
              <a:rPr lang="en-US" sz="16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sz="1600" b="1" dirty="0">
                <a:solidFill>
                  <a:srgbClr val="FFBB2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KUALITATIF DAN GABUNGAN</a:t>
            </a:r>
          </a:p>
        </p:txBody>
      </p:sp>
    </p:spTree>
    <p:extLst>
      <p:ext uri="{BB962C8B-B14F-4D97-AF65-F5344CB8AC3E}">
        <p14:creationId xmlns:p14="http://schemas.microsoft.com/office/powerpoint/2010/main" val="1870712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CF305-017D-41A3-B6BD-1E2E8C863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66D3A-4FB3-6711-8746-7E3E30ABD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398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Poppins" panose="00000500000000000000" pitchFamily="2" charset="0"/>
                <a:cs typeface="Poppins" panose="00000500000000000000" pitchFamily="2" charset="0"/>
              </a:rPr>
              <a:t>PENSKORAN INSTRUMEN 3.0</a:t>
            </a:r>
            <a:br>
              <a:rPr lang="en-US" sz="3600" b="1" dirty="0"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sz="3600" b="1" dirty="0">
                <a:latin typeface="Poppins" panose="00000500000000000000" pitchFamily="2" charset="0"/>
                <a:cs typeface="Poppins" panose="00000500000000000000" pitchFamily="2" charset="0"/>
              </a:rPr>
              <a:t>(GABUNGAN)</a:t>
            </a:r>
            <a:endParaRPr lang="id-ID" sz="36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3F540E0-8507-EE4C-F1E9-16DA86875D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1545776"/>
              </p:ext>
            </p:extLst>
          </p:nvPr>
        </p:nvGraphicFramePr>
        <p:xfrm>
          <a:off x="567159" y="1910096"/>
          <a:ext cx="11308468" cy="3973198"/>
        </p:xfrm>
        <a:graphic>
          <a:graphicData uri="http://schemas.openxmlformats.org/drawingml/2006/table">
            <a:tbl>
              <a:tblPr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{5940675A-B579-460E-94D1-54222C63F5DA}</a:tableStyleId>
              </a:tblPr>
              <a:tblGrid>
                <a:gridCol w="829887">
                  <a:extLst>
                    <a:ext uri="{9D8B030D-6E8A-4147-A177-3AD203B41FA5}">
                      <a16:colId xmlns:a16="http://schemas.microsoft.com/office/drawing/2014/main" val="2970679206"/>
                    </a:ext>
                  </a:extLst>
                </a:gridCol>
                <a:gridCol w="2769840">
                  <a:extLst>
                    <a:ext uri="{9D8B030D-6E8A-4147-A177-3AD203B41FA5}">
                      <a16:colId xmlns:a16="http://schemas.microsoft.com/office/drawing/2014/main" val="800185281"/>
                    </a:ext>
                  </a:extLst>
                </a:gridCol>
                <a:gridCol w="2245489">
                  <a:extLst>
                    <a:ext uri="{9D8B030D-6E8A-4147-A177-3AD203B41FA5}">
                      <a16:colId xmlns:a16="http://schemas.microsoft.com/office/drawing/2014/main" val="2242755276"/>
                    </a:ext>
                  </a:extLst>
                </a:gridCol>
                <a:gridCol w="1693762">
                  <a:extLst>
                    <a:ext uri="{9D8B030D-6E8A-4147-A177-3AD203B41FA5}">
                      <a16:colId xmlns:a16="http://schemas.microsoft.com/office/drawing/2014/main" val="1595318826"/>
                    </a:ext>
                  </a:extLst>
                </a:gridCol>
                <a:gridCol w="1884745">
                  <a:extLst>
                    <a:ext uri="{9D8B030D-6E8A-4147-A177-3AD203B41FA5}">
                      <a16:colId xmlns:a16="http://schemas.microsoft.com/office/drawing/2014/main" val="4196223334"/>
                    </a:ext>
                  </a:extLst>
                </a:gridCol>
                <a:gridCol w="1884745">
                  <a:extLst>
                    <a:ext uri="{9D8B030D-6E8A-4147-A177-3AD203B41FA5}">
                      <a16:colId xmlns:a16="http://schemas.microsoft.com/office/drawing/2014/main" val="2342725341"/>
                    </a:ext>
                  </a:extLst>
                </a:gridCol>
              </a:tblGrid>
              <a:tr h="1986599"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800" dirty="0">
                          <a:solidFill>
                            <a:schemeClr val="bg1"/>
                          </a:solidFill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40</a:t>
                      </a:r>
                    </a:p>
                  </a:txBody>
                  <a:tcPr marL="65929" marR="65929" marT="32965" marB="32965" anchor="ctr">
                    <a:solidFill>
                      <a:srgbClr val="0A2C7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(a)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Lulusan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PS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memiliki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rata-rata IPK yang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baik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dalam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3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tahun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terakhir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. </a:t>
                      </a:r>
                      <a:b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</a:br>
                      <a:b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</a:br>
                      <a:r>
                        <a:rPr lang="en-ID" sz="1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R&lt;sub&gt;IPK&lt;/sub&gt; = rata-rata IPK </a:t>
                      </a:r>
                      <a:r>
                        <a:rPr lang="en-ID" sz="1800" b="1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lulusan</a:t>
                      </a:r>
                      <a:r>
                        <a:rPr lang="en-ID" sz="1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b="1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dalam</a:t>
                      </a:r>
                      <a:r>
                        <a:rPr lang="en-ID" sz="1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3 </a:t>
                      </a:r>
                      <a:r>
                        <a:rPr lang="en-ID" sz="1800" b="1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tahun</a:t>
                      </a:r>
                      <a:r>
                        <a:rPr lang="en-ID" sz="1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b="1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terakhir</a:t>
                      </a:r>
                      <a:endParaRPr lang="en-ID" sz="1800" dirty="0">
                        <a:latin typeface="+mj-lt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5929" marR="65929" marT="32965" marB="32965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Jika </a:t>
                      </a:r>
                      <a:r>
                        <a:rPr lang="en-ID" sz="1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R</a:t>
                      </a:r>
                      <a:r>
                        <a:rPr lang="en-ID" sz="105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IPK</a:t>
                      </a:r>
                      <a:r>
                        <a:rPr lang="en-ID" sz="1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≥ 3,25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,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maka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Skor = 4</a:t>
                      </a:r>
                      <a:endParaRPr lang="en-ID" sz="1800" dirty="0">
                        <a:latin typeface="+mj-lt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5929" marR="65929" marT="32965" marB="32965" anchor="ctr"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Jika </a:t>
                      </a:r>
                      <a:r>
                        <a:rPr lang="en-ID" sz="1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2,00 ≤ R</a:t>
                      </a:r>
                      <a:r>
                        <a:rPr lang="en-ID" sz="105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IPK</a:t>
                      </a:r>
                      <a:r>
                        <a:rPr lang="en-ID" sz="1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&lt; 3,25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,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maka</a:t>
                      </a:r>
                      <a:r>
                        <a:rPr lang="id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                                    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Skor = ((8 × R</a:t>
                      </a:r>
                      <a:r>
                        <a:rPr lang="en-ID" sz="105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IPK</a:t>
                      </a:r>
                      <a:r>
                        <a:rPr lang="en-ID" sz="1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)− 6) / 5</a:t>
                      </a:r>
                      <a:endParaRPr lang="en-ID" sz="1800" dirty="0">
                        <a:latin typeface="+mj-lt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5929" marR="65929" marT="32965" marB="32965" anchor="ctr"/>
                </a:tc>
                <a:tc hMerge="1">
                  <a:txBody>
                    <a:bodyPr/>
                    <a:lstStyle/>
                    <a:p>
                      <a:pPr algn="ctr">
                        <a:buNone/>
                      </a:pPr>
                      <a:endParaRPr lang="en-ID" sz="13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5929" marR="65929" marT="32965" marB="32965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Tidak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ada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skor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1</a:t>
                      </a:r>
                    </a:p>
                  </a:txBody>
                  <a:tcPr marL="65929" marR="65929" marT="32965" marB="32965" anchor="ctr"/>
                </a:tc>
                <a:extLst>
                  <a:ext uri="{0D108BD9-81ED-4DB2-BD59-A6C34878D82A}">
                    <a16:rowId xmlns:a16="http://schemas.microsoft.com/office/drawing/2014/main" val="270474567"/>
                  </a:ext>
                </a:extLst>
              </a:tr>
              <a:tr h="1986599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5929" marR="65929" marT="32965" marB="3296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(b) PS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melakukan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analisis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terhadap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tren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IPK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lulusan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dan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faktor-faktor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penyebabnya</a:t>
                      </a:r>
                      <a:endParaRPr lang="en-ID" sz="1800" dirty="0">
                        <a:latin typeface="+mj-lt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algn="l">
                        <a:buNone/>
                      </a:pPr>
                      <a:endParaRPr lang="en-ID" sz="1800" dirty="0">
                        <a:latin typeface="+mj-lt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 algn="l">
                        <a:buNone/>
                      </a:pP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Skor = (3 x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skor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(a) +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skor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(b))/4</a:t>
                      </a:r>
                    </a:p>
                  </a:txBody>
                  <a:tcPr marL="65929" marR="65929" marT="32965" marB="32965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PS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melakukan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analisis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terhadap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tren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IPK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lulusan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dan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faktor-faktor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penyebab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dari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b="1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aspek</a:t>
                      </a:r>
                      <a:r>
                        <a:rPr lang="en-ID" sz="1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b="1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layanan</a:t>
                      </a:r>
                      <a:r>
                        <a:rPr lang="en-ID" sz="1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b="1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akademik</a:t>
                      </a:r>
                      <a:r>
                        <a:rPr lang="en-ID" sz="1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dan </a:t>
                      </a:r>
                      <a:r>
                        <a:rPr lang="en-ID" sz="1800" b="1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aspek</a:t>
                      </a:r>
                      <a:r>
                        <a:rPr lang="en-ID" sz="1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b="1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mahasiswa</a:t>
                      </a:r>
                      <a:endParaRPr lang="en-ID" sz="1800" dirty="0">
                        <a:latin typeface="+mj-lt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5929" marR="65929" marT="32965" marB="32965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PS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melakukan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analisis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terhadap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tren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IPK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lulusan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dan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faktor-faktor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penyebab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dari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b="1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aspek</a:t>
                      </a:r>
                      <a:r>
                        <a:rPr lang="en-ID" sz="1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b="1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layanan</a:t>
                      </a:r>
                      <a:r>
                        <a:rPr lang="en-ID" sz="1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b="1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akademik</a:t>
                      </a:r>
                      <a:endParaRPr lang="en-ID" sz="1800" dirty="0">
                        <a:latin typeface="+mj-lt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5929" marR="65929" marT="32965" marB="32965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PS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melakukan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analisis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terhadap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tren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IPK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lulusan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dan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faktor-faktor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penyebab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dari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b="1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aspek</a:t>
                      </a:r>
                      <a:r>
                        <a:rPr lang="en-ID" sz="1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b="1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mahasiswa</a:t>
                      </a:r>
                      <a:endParaRPr lang="en-ID" sz="1800" dirty="0">
                        <a:latin typeface="+mj-lt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5929" marR="65929" marT="32965" marB="32965"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PS </a:t>
                      </a:r>
                      <a:r>
                        <a:rPr lang="en-ID" sz="1800" b="1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tidak</a:t>
                      </a:r>
                      <a:r>
                        <a:rPr lang="en-ID" sz="1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b="1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melakukan</a:t>
                      </a:r>
                      <a:r>
                        <a:rPr lang="en-ID" sz="1800" b="1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b="1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analisis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terhadap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tren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IPK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lulusan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dan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faktor-faktor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penyebab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dari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aspek</a:t>
                      </a:r>
                      <a:r>
                        <a:rPr lang="en-ID" sz="1800" dirty="0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800" dirty="0" err="1">
                          <a:latin typeface="+mj-lt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mahasiswa</a:t>
                      </a:r>
                      <a:endParaRPr lang="en-ID" sz="1800" dirty="0">
                        <a:latin typeface="+mj-lt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5929" marR="65929" marT="32965" marB="32965" anchor="ctr"/>
                </a:tc>
                <a:extLst>
                  <a:ext uri="{0D108BD9-81ED-4DB2-BD59-A6C34878D82A}">
                    <a16:rowId xmlns:a16="http://schemas.microsoft.com/office/drawing/2014/main" val="33100919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89847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D718E20-E4CF-4062-A480-6B4EDF76FF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21446" y="0"/>
            <a:ext cx="12213447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06273D2-160B-4F86-B9DC-728D46D161FD}"/>
              </a:ext>
            </a:extLst>
          </p:cNvPr>
          <p:cNvSpPr/>
          <p:nvPr/>
        </p:nvSpPr>
        <p:spPr>
          <a:xfrm>
            <a:off x="-21446" y="0"/>
            <a:ext cx="12234892" cy="687730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61">
              <a:buClr>
                <a:srgbClr val="000000"/>
              </a:buClr>
              <a:defRPr/>
            </a:pPr>
            <a:endParaRPr lang="en-US" sz="1400" kern="0" dirty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4" name="Frame 3">
            <a:extLst>
              <a:ext uri="{FF2B5EF4-FFF2-40B4-BE49-F238E27FC236}">
                <a16:creationId xmlns:a16="http://schemas.microsoft.com/office/drawing/2014/main" id="{EC36A735-75F0-40F3-9B5F-C32812DFF909}"/>
              </a:ext>
            </a:extLst>
          </p:cNvPr>
          <p:cNvSpPr/>
          <p:nvPr/>
        </p:nvSpPr>
        <p:spPr>
          <a:xfrm>
            <a:off x="1001487" y="445608"/>
            <a:ext cx="10189028" cy="5503791"/>
          </a:xfrm>
          <a:prstGeom prst="frame">
            <a:avLst>
              <a:gd name="adj1" fmla="val 2022"/>
            </a:avLst>
          </a:prstGeom>
          <a:solidFill>
            <a:srgbClr val="115B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61">
              <a:buClr>
                <a:srgbClr val="000000"/>
              </a:buClr>
              <a:defRPr/>
            </a:pPr>
            <a:endParaRPr lang="en-US" sz="1400" kern="0" dirty="0">
              <a:solidFill>
                <a:prstClr val="black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E90D2A-7840-4158-89D9-1B680EA6C7F9}"/>
              </a:ext>
            </a:extLst>
          </p:cNvPr>
          <p:cNvSpPr txBox="1"/>
          <p:nvPr/>
        </p:nvSpPr>
        <p:spPr>
          <a:xfrm>
            <a:off x="3054349" y="2709582"/>
            <a:ext cx="6083300" cy="90287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219261">
              <a:buClr>
                <a:srgbClr val="000000"/>
              </a:buClr>
              <a:defRPr/>
            </a:pPr>
            <a:r>
              <a:rPr lang="en-US" sz="5867" b="1" kern="0" dirty="0">
                <a:solidFill>
                  <a:srgbClr val="0A2C77"/>
                </a:solidFill>
                <a:latin typeface="Poppins" panose="00000500000000000000" pitchFamily="2" charset="0"/>
                <a:ea typeface="Segoe UI" panose="020B0502040204020203" pitchFamily="34" charset="0"/>
                <a:cs typeface="Poppins" panose="00000500000000000000" pitchFamily="2" charset="0"/>
                <a:sym typeface="Arial"/>
              </a:rPr>
              <a:t>TERIMA KASIH</a:t>
            </a:r>
          </a:p>
        </p:txBody>
      </p:sp>
      <p:sp>
        <p:nvSpPr>
          <p:cNvPr id="2" name="Diamond 1">
            <a:extLst>
              <a:ext uri="{FF2B5EF4-FFF2-40B4-BE49-F238E27FC236}">
                <a16:creationId xmlns:a16="http://schemas.microsoft.com/office/drawing/2014/main" id="{162DA865-12E2-49D3-985E-8C3EBB3CE562}"/>
              </a:ext>
            </a:extLst>
          </p:cNvPr>
          <p:cNvSpPr/>
          <p:nvPr/>
        </p:nvSpPr>
        <p:spPr>
          <a:xfrm>
            <a:off x="1469571" y="-1197430"/>
            <a:ext cx="9252859" cy="9252859"/>
          </a:xfrm>
          <a:prstGeom prst="diamond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61">
              <a:buClr>
                <a:srgbClr val="000000"/>
              </a:buClr>
              <a:defRPr/>
            </a:pPr>
            <a:endParaRPr lang="en-US" sz="1400" kern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C87C8F-62B2-E5E4-F9C5-B4E032620C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076" y="1163252"/>
            <a:ext cx="1987845" cy="10601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846326B-8480-DEF4-8A03-CED8BB8053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536" y="5999546"/>
            <a:ext cx="7062681" cy="8777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4C9AF8D-6389-D4DA-3222-386AA88F22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07" y="6049287"/>
            <a:ext cx="1121134" cy="77742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908928F-6922-5C16-0609-7D7631AFE9B4}"/>
              </a:ext>
            </a:extLst>
          </p:cNvPr>
          <p:cNvSpPr txBox="1"/>
          <p:nvPr/>
        </p:nvSpPr>
        <p:spPr>
          <a:xfrm>
            <a:off x="3257880" y="4375140"/>
            <a:ext cx="21981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/>
              <a:t>@lamkependidikan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C4EB0B-3E62-1134-01FA-028BCEEE13D7}"/>
              </a:ext>
            </a:extLst>
          </p:cNvPr>
          <p:cNvSpPr txBox="1"/>
          <p:nvPr/>
        </p:nvSpPr>
        <p:spPr>
          <a:xfrm>
            <a:off x="5696240" y="4387128"/>
            <a:ext cx="13303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dirty="0"/>
              <a:t>l</a:t>
            </a:r>
            <a:r>
              <a:rPr lang="en-ID" dirty="0"/>
              <a:t>amdik.or.id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9597FD5-6AC6-BA57-B9C4-9B480F38B6FD}"/>
              </a:ext>
            </a:extLst>
          </p:cNvPr>
          <p:cNvSpPr txBox="1"/>
          <p:nvPr/>
        </p:nvSpPr>
        <p:spPr>
          <a:xfrm>
            <a:off x="7557047" y="4405917"/>
            <a:ext cx="21981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</a:t>
            </a:r>
            <a:r>
              <a:rPr lang="id-ID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AMDIK </a:t>
            </a:r>
            <a:r>
              <a:rPr lang="en-ID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Official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C2D190B-A33A-266F-D592-02EB68A4DD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483" y="4413501"/>
            <a:ext cx="292608" cy="2926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CE61FC1-BFD9-0136-9CE6-63256E14F7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364" y="4451571"/>
            <a:ext cx="357836" cy="2476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EDBFFD9-8320-99D6-1E68-4AFB787278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791" y="4380505"/>
            <a:ext cx="382578" cy="382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033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C7D87-CE04-DBCE-FD2D-67509AF44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A2F23-9BD0-448F-2CE8-66CB004FF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670" y="625976"/>
            <a:ext cx="10515600" cy="877079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KRITERIA DAN JUMLAH ELEMEN</a:t>
            </a:r>
            <a:endParaRPr lang="id-ID" sz="32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4A66133-DAD4-D367-FD42-66B2BFA679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973231"/>
              </p:ext>
            </p:extLst>
          </p:nvPr>
        </p:nvGraphicFramePr>
        <p:xfrm>
          <a:off x="960408" y="2514033"/>
          <a:ext cx="10336123" cy="3392990"/>
        </p:xfrm>
        <a:graphic>
          <a:graphicData uri="http://schemas.openxmlformats.org/drawingml/2006/table">
            <a:tbl>
              <a:tblPr firstRow="1" firstCol="1" bandRow="1">
                <a:effectLst>
                  <a:innerShdw blurRad="114300">
                    <a:prstClr val="black"/>
                  </a:innerShdw>
                </a:effectLst>
                <a:tableStyleId>{9D7B26C5-4107-4FEC-AEDC-1716B250A1EF}</a:tableStyleId>
              </a:tblPr>
              <a:tblGrid>
                <a:gridCol w="1084224">
                  <a:extLst>
                    <a:ext uri="{9D8B030D-6E8A-4147-A177-3AD203B41FA5}">
                      <a16:colId xmlns:a16="http://schemas.microsoft.com/office/drawing/2014/main" val="1042603116"/>
                    </a:ext>
                  </a:extLst>
                </a:gridCol>
                <a:gridCol w="6622289">
                  <a:extLst>
                    <a:ext uri="{9D8B030D-6E8A-4147-A177-3AD203B41FA5}">
                      <a16:colId xmlns:a16="http://schemas.microsoft.com/office/drawing/2014/main" val="488182942"/>
                    </a:ext>
                  </a:extLst>
                </a:gridCol>
                <a:gridCol w="2629610">
                  <a:extLst>
                    <a:ext uri="{9D8B030D-6E8A-4147-A177-3AD203B41FA5}">
                      <a16:colId xmlns:a16="http://schemas.microsoft.com/office/drawing/2014/main" val="1633598785"/>
                    </a:ext>
                  </a:extLst>
                </a:gridCol>
              </a:tblGrid>
              <a:tr h="574989"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nn-NO" sz="1600" kern="1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ea typeface="Roboto" panose="02000000000000000000" pitchFamily="2" charset="0"/>
                          <a:cs typeface="Poppins" panose="00000500000000000000" pitchFamily="2" charset="0"/>
                        </a:rPr>
                        <a:t>NO</a:t>
                      </a:r>
                      <a:endParaRPr lang="en-US" sz="1600" kern="1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Roboto" panose="020000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nn-NO" sz="1600" kern="1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ea typeface="Roboto" panose="02000000000000000000" pitchFamily="2" charset="0"/>
                          <a:cs typeface="Poppins" panose="00000500000000000000" pitchFamily="2" charset="0"/>
                        </a:rPr>
                        <a:t>KRITERIA</a:t>
                      </a:r>
                      <a:endParaRPr lang="en-US" sz="1600" kern="1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Roboto" panose="02000000000000000000" pitchFamily="2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nn-NO" sz="1600" kern="1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ea typeface="Roboto" panose="02000000000000000000" pitchFamily="2" charset="0"/>
                          <a:cs typeface="Poppins" panose="00000500000000000000" pitchFamily="2" charset="0"/>
                        </a:rPr>
                        <a:t>JUMLAH ELEMEN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4306876"/>
                  </a:ext>
                </a:extLst>
              </a:tr>
              <a:tr h="280488"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nn-NO" sz="1600" b="0" kern="1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</a:t>
                      </a:r>
                      <a:endParaRPr lang="en-US" sz="1600" b="0" kern="1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just">
                        <a:spcAft>
                          <a:spcPts val="500"/>
                        </a:spcAft>
                        <a:buNone/>
                      </a:pPr>
                      <a:r>
                        <a:rPr lang="nn-NO" sz="1600" kern="1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Visi Keilmuan Program Studi</a:t>
                      </a:r>
                      <a:endParaRPr lang="en-US" sz="1600" kern="1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nn-NO" sz="1600" kern="1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</a:t>
                      </a:r>
                      <a:endParaRPr lang="en-US" sz="1600" kern="1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585084532"/>
                  </a:ext>
                </a:extLst>
              </a:tr>
              <a:tr h="280488"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nn-NO" sz="1600" b="0" kern="1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</a:t>
                      </a:r>
                      <a:endParaRPr lang="en-US" sz="1600" b="0" kern="1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>
                        <a:spcAft>
                          <a:spcPts val="500"/>
                        </a:spcAft>
                        <a:buNone/>
                      </a:pPr>
                      <a:r>
                        <a:rPr lang="en-ID" sz="1600" kern="1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Tata </a:t>
                      </a:r>
                      <a:r>
                        <a:rPr lang="en-ID" sz="1600" kern="100" dirty="0" err="1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Pamong</a:t>
                      </a:r>
                      <a:r>
                        <a:rPr lang="en-ID" sz="1600" kern="1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dan Tata Kelola UPPS</a:t>
                      </a:r>
                      <a:endParaRPr lang="en-US" sz="1600" kern="1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nn-NO" sz="1600" kern="1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</a:t>
                      </a:r>
                      <a:endParaRPr lang="en-US" sz="1600" kern="1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0476909"/>
                  </a:ext>
                </a:extLst>
              </a:tr>
              <a:tr h="280488"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nn-NO" sz="1600" b="0" kern="1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</a:t>
                      </a:r>
                      <a:endParaRPr lang="en-US" sz="1600" b="0" kern="1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>
                        <a:spcAft>
                          <a:spcPts val="500"/>
                        </a:spcAft>
                        <a:buNone/>
                      </a:pPr>
                      <a:r>
                        <a:rPr lang="en-ID" sz="1600" kern="100" dirty="0" err="1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Mahasiswa</a:t>
                      </a:r>
                      <a:endParaRPr lang="en-US" sz="1600" kern="1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nn-NO" sz="1600" kern="1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9</a:t>
                      </a:r>
                      <a:endParaRPr lang="en-US" sz="1600" kern="1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75170669"/>
                  </a:ext>
                </a:extLst>
              </a:tr>
              <a:tr h="280488"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nn-NO" sz="1600" b="0" kern="1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</a:t>
                      </a:r>
                      <a:endParaRPr lang="en-US" sz="1600" b="0" kern="1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>
                        <a:spcAft>
                          <a:spcPts val="500"/>
                        </a:spcAft>
                        <a:buNone/>
                      </a:pPr>
                      <a:r>
                        <a:rPr lang="nn-NO" sz="1600" kern="1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Dosen dan Tenaga Kependidikan</a:t>
                      </a:r>
                      <a:endParaRPr lang="en-US" sz="1600" kern="1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nn-NO" sz="1600" kern="1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7</a:t>
                      </a:r>
                      <a:endParaRPr lang="en-US" sz="1600" kern="1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9886377"/>
                  </a:ext>
                </a:extLst>
              </a:tr>
              <a:tr h="280488"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nn-NO" sz="1600" b="0" kern="1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5</a:t>
                      </a:r>
                      <a:endParaRPr lang="en-US" sz="1600" b="0" kern="1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nn-NO" sz="1600" kern="1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Keuangan, Sarana, dan Prasarana Pendidikan</a:t>
                      </a:r>
                      <a:endParaRPr lang="en-US" sz="1600" kern="1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nn-NO" sz="1600" kern="1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6</a:t>
                      </a:r>
                      <a:endParaRPr lang="en-US" sz="1600" kern="1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26812181"/>
                  </a:ext>
                </a:extLst>
              </a:tr>
              <a:tr h="280488"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nn-NO" sz="1600" b="0" kern="1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6</a:t>
                      </a:r>
                      <a:endParaRPr lang="en-US" sz="1600" b="0" kern="1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>
                        <a:spcAft>
                          <a:spcPts val="500"/>
                        </a:spcAft>
                        <a:buNone/>
                      </a:pPr>
                      <a:r>
                        <a:rPr lang="en-ID" sz="1600" kern="1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Pendidikan</a:t>
                      </a:r>
                      <a:endParaRPr lang="en-US" sz="1600" kern="1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nn-NO" sz="1600" kern="1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21</a:t>
                      </a:r>
                      <a:endParaRPr lang="en-US" sz="1600" kern="1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8745792"/>
                  </a:ext>
                </a:extLst>
              </a:tr>
              <a:tr h="280488"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nn-NO" sz="1600" b="0" kern="1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7</a:t>
                      </a:r>
                      <a:endParaRPr lang="en-US" sz="1600" b="0" kern="1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>
                        <a:spcAft>
                          <a:spcPts val="500"/>
                        </a:spcAft>
                        <a:buNone/>
                      </a:pPr>
                      <a:r>
                        <a:rPr lang="en-ID" sz="1600" kern="100" dirty="0" err="1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Penelitian</a:t>
                      </a:r>
                      <a:endParaRPr lang="en-US" sz="1600" kern="1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nn-NO" sz="1600" kern="1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7</a:t>
                      </a:r>
                      <a:endParaRPr lang="en-US" sz="1600" kern="1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4553866"/>
                  </a:ext>
                </a:extLst>
              </a:tr>
              <a:tr h="280488"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nn-NO" sz="1600" b="0" kern="1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8</a:t>
                      </a:r>
                      <a:endParaRPr lang="en-US" sz="1600" b="0" kern="1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>
                        <a:spcAft>
                          <a:spcPts val="500"/>
                        </a:spcAft>
                        <a:buNone/>
                      </a:pPr>
                      <a:r>
                        <a:rPr lang="en-ID" sz="1600" kern="100" dirty="0" err="1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Pengabdian</a:t>
                      </a:r>
                      <a:r>
                        <a:rPr lang="en-ID" sz="1600" kern="1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600" kern="100" dirty="0" err="1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Kepada</a:t>
                      </a:r>
                      <a:r>
                        <a:rPr lang="en-ID" sz="1600" kern="1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Masyarakat</a:t>
                      </a:r>
                      <a:endParaRPr lang="en-US" sz="1600" kern="1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nn-NO" sz="1600" kern="1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</a:t>
                      </a:r>
                      <a:endParaRPr lang="en-US" sz="1600" kern="1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60053914"/>
                  </a:ext>
                </a:extLst>
              </a:tr>
              <a:tr h="280488"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nn-NO" sz="1600" b="0" kern="10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9</a:t>
                      </a:r>
                      <a:endParaRPr lang="en-US" sz="1600" b="0" kern="1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just">
                        <a:spcAft>
                          <a:spcPts val="500"/>
                        </a:spcAft>
                        <a:buNone/>
                      </a:pPr>
                      <a:r>
                        <a:rPr lang="en-ID" sz="1600" kern="100" dirty="0" err="1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Penjaminan</a:t>
                      </a:r>
                      <a:r>
                        <a:rPr lang="en-ID" sz="1600" kern="1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Mutu</a:t>
                      </a:r>
                      <a:endParaRPr lang="en-US" sz="1600" kern="1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nn-NO" sz="1600" kern="1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</a:t>
                      </a:r>
                      <a:endParaRPr lang="en-US" sz="1600" kern="1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1818119"/>
                  </a:ext>
                </a:extLst>
              </a:tr>
              <a:tr h="293609">
                <a:tc gridSpan="2"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en-ID" sz="1800" kern="100" dirty="0" err="1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Jumlah</a:t>
                      </a:r>
                      <a:endParaRPr lang="en-US" sz="1800" kern="1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solidFill>
                      <a:srgbClr val="FFBB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nn-NO" sz="1800" b="1" kern="1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65</a:t>
                      </a:r>
                      <a:endParaRPr lang="en-US" sz="1800" b="1" kern="1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solidFill>
                      <a:srgbClr val="FFBB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65008"/>
                  </a:ext>
                </a:extLst>
              </a:tr>
            </a:tbl>
          </a:graphicData>
        </a:graphic>
      </p:graphicFrame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6B491F6-5882-DE89-9A74-5A4BD1B526D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338463"/>
            <a:ext cx="10515600" cy="609209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sv-SE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Panduan dan Matriks Penilaian ini dirancang untuk memberikan kerangka evaluasi komprehensif dalam menilai kinerja program studi (PS) berdasarkan sembilan kriteria utama. </a:t>
            </a:r>
          </a:p>
        </p:txBody>
      </p:sp>
      <p:sp>
        <p:nvSpPr>
          <p:cNvPr id="3" name="Rounded Rectangle 67">
            <a:extLst>
              <a:ext uri="{FF2B5EF4-FFF2-40B4-BE49-F238E27FC236}">
                <a16:creationId xmlns:a16="http://schemas.microsoft.com/office/drawing/2014/main" id="{3B833181-8508-0F53-68A3-9BD3A77F6BD5}"/>
              </a:ext>
            </a:extLst>
          </p:cNvPr>
          <p:cNvSpPr/>
          <p:nvPr/>
        </p:nvSpPr>
        <p:spPr>
          <a:xfrm>
            <a:off x="960408" y="2069416"/>
            <a:ext cx="10336122" cy="304298"/>
          </a:xfrm>
          <a:prstGeom prst="roundRect">
            <a:avLst>
              <a:gd name="adj" fmla="val 40003"/>
            </a:avLst>
          </a:prstGeom>
          <a:solidFill>
            <a:srgbClr val="0A2C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KRITERIA DAN JUMLAH ELEMEN PROGRAM SARJANA SEPERTI TABEL BAWAH.</a:t>
            </a:r>
          </a:p>
        </p:txBody>
      </p:sp>
    </p:spTree>
    <p:extLst>
      <p:ext uri="{BB962C8B-B14F-4D97-AF65-F5344CB8AC3E}">
        <p14:creationId xmlns:p14="http://schemas.microsoft.com/office/powerpoint/2010/main" val="37188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2E78B-1988-00A1-A9D6-DCC0DCAC4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E63FD-6AEA-1FA7-BA2D-D1671D869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113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KISI-KISI INSTRUMEN PROGRAM SARJANA</a:t>
            </a:r>
            <a:endParaRPr lang="id-ID" sz="32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3A5A831-6873-BE4E-235B-0B2EAE7D7D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3689046"/>
              </p:ext>
            </p:extLst>
          </p:nvPr>
        </p:nvGraphicFramePr>
        <p:xfrm>
          <a:off x="1088006" y="1423770"/>
          <a:ext cx="10515599" cy="4506734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54672">
                  <a:extLst>
                    <a:ext uri="{9D8B030D-6E8A-4147-A177-3AD203B41FA5}">
                      <a16:colId xmlns:a16="http://schemas.microsoft.com/office/drawing/2014/main" val="2372018487"/>
                    </a:ext>
                  </a:extLst>
                </a:gridCol>
                <a:gridCol w="3375242">
                  <a:extLst>
                    <a:ext uri="{9D8B030D-6E8A-4147-A177-3AD203B41FA5}">
                      <a16:colId xmlns:a16="http://schemas.microsoft.com/office/drawing/2014/main" val="548844175"/>
                    </a:ext>
                  </a:extLst>
                </a:gridCol>
                <a:gridCol w="983933">
                  <a:extLst>
                    <a:ext uri="{9D8B030D-6E8A-4147-A177-3AD203B41FA5}">
                      <a16:colId xmlns:a16="http://schemas.microsoft.com/office/drawing/2014/main" val="1789211484"/>
                    </a:ext>
                  </a:extLst>
                </a:gridCol>
                <a:gridCol w="983933">
                  <a:extLst>
                    <a:ext uri="{9D8B030D-6E8A-4147-A177-3AD203B41FA5}">
                      <a16:colId xmlns:a16="http://schemas.microsoft.com/office/drawing/2014/main" val="1560509049"/>
                    </a:ext>
                  </a:extLst>
                </a:gridCol>
                <a:gridCol w="983933">
                  <a:extLst>
                    <a:ext uri="{9D8B030D-6E8A-4147-A177-3AD203B41FA5}">
                      <a16:colId xmlns:a16="http://schemas.microsoft.com/office/drawing/2014/main" val="3156691855"/>
                    </a:ext>
                  </a:extLst>
                </a:gridCol>
                <a:gridCol w="983933">
                  <a:extLst>
                    <a:ext uri="{9D8B030D-6E8A-4147-A177-3AD203B41FA5}">
                      <a16:colId xmlns:a16="http://schemas.microsoft.com/office/drawing/2014/main" val="3816422566"/>
                    </a:ext>
                  </a:extLst>
                </a:gridCol>
                <a:gridCol w="2649953">
                  <a:extLst>
                    <a:ext uri="{9D8B030D-6E8A-4147-A177-3AD203B41FA5}">
                      <a16:colId xmlns:a16="http://schemas.microsoft.com/office/drawing/2014/main" val="703716426"/>
                    </a:ext>
                  </a:extLst>
                </a:gridCol>
              </a:tblGrid>
              <a:tr h="332705"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ea typeface="Roboto" panose="02000000000000000000" pitchFamily="2" charset="0"/>
                          <a:cs typeface="Poppins" panose="00000500000000000000" pitchFamily="2" charset="0"/>
                        </a:rPr>
                        <a:t>NO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ea typeface="Roboto" panose="02000000000000000000" pitchFamily="2" charset="0"/>
                          <a:cs typeface="Poppins" panose="00000500000000000000" pitchFamily="2" charset="0"/>
                        </a:rPr>
                        <a:t>KRITERIA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ea typeface="Roboto" panose="02000000000000000000" pitchFamily="2" charset="0"/>
                          <a:cs typeface="Poppins" panose="00000500000000000000" pitchFamily="2" charset="0"/>
                        </a:rPr>
                        <a:t>ELEMEN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ea typeface="Roboto" panose="02000000000000000000" pitchFamily="2" charset="0"/>
                          <a:cs typeface="Poppins" panose="00000500000000000000" pitchFamily="2" charset="0"/>
                        </a:rPr>
                        <a:t>KOMPONEN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ea typeface="Roboto" panose="02000000000000000000" pitchFamily="2" charset="0"/>
                          <a:cs typeface="Poppins" panose="00000500000000000000" pitchFamily="2" charset="0"/>
                        </a:rPr>
                        <a:t>NOMOR ELEMEN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3077387"/>
                  </a:ext>
                </a:extLst>
              </a:tr>
              <a:tr h="33270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ea typeface="Roboto" panose="02000000000000000000" pitchFamily="2" charset="0"/>
                          <a:cs typeface="Poppins" panose="00000500000000000000" pitchFamily="2" charset="0"/>
                        </a:rPr>
                        <a:t>INPUT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ea typeface="Roboto" panose="02000000000000000000" pitchFamily="2" charset="0"/>
                          <a:cs typeface="Poppins" panose="00000500000000000000" pitchFamily="2" charset="0"/>
                        </a:rPr>
                        <a:t>PROSES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  <a:latin typeface="Poppins" panose="00000500000000000000" pitchFamily="2" charset="0"/>
                          <a:ea typeface="Roboto" panose="02000000000000000000" pitchFamily="2" charset="0"/>
                          <a:cs typeface="Poppins" panose="00000500000000000000" pitchFamily="2" charset="0"/>
                        </a:rPr>
                        <a:t>OUTPUT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774183"/>
                  </a:ext>
                </a:extLst>
              </a:tr>
              <a:tr h="29943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nn-NO" sz="14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Visi Keilmuan Program Studi</a:t>
                      </a:r>
                      <a:endParaRPr lang="en-US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1,2,3,4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8172257"/>
                  </a:ext>
                </a:extLst>
              </a:tr>
              <a:tr h="39708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en-ID" sz="14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Tata </a:t>
                      </a:r>
                      <a:r>
                        <a:rPr lang="en-ID" sz="1400" kern="100" dirty="0" err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Pamong</a:t>
                      </a:r>
                      <a:r>
                        <a:rPr lang="en-ID" sz="14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dan Tata Kelola UPPS</a:t>
                      </a:r>
                      <a:endParaRPr lang="en-US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5,6,7,8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8692830"/>
                  </a:ext>
                </a:extLst>
              </a:tr>
              <a:tr h="29943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en-ID" sz="1400" kern="100" dirty="0" err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Mahasiswa</a:t>
                      </a:r>
                      <a:endParaRPr lang="en-US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9,10,11,12,13,14,15,16,17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5679376"/>
                  </a:ext>
                </a:extLst>
              </a:tr>
              <a:tr h="29943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nn-NO" sz="14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Dosen dan Tenaga Kependidikan</a:t>
                      </a:r>
                      <a:endParaRPr lang="en-US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18,19,20,21,22,23,24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7466725"/>
                  </a:ext>
                </a:extLst>
              </a:tr>
              <a:tr h="49548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nn-NO" sz="14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Keuangan, Sarana, dan Prasarana Pendidikan</a:t>
                      </a:r>
                      <a:endParaRPr lang="en-US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25,26,27,28,29,30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2141500"/>
                  </a:ext>
                </a:extLst>
              </a:tr>
              <a:tr h="499058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en-ID" sz="14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Pendidikan</a:t>
                      </a:r>
                      <a:endParaRPr lang="en-US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31,32,33,34,35,36,37,38,39,40,41,42,43,44,45,46,47,48,49,50,51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8130323"/>
                  </a:ext>
                </a:extLst>
              </a:tr>
              <a:tr h="29943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en-ID" sz="1400" kern="100" dirty="0" err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Penelitian</a:t>
                      </a:r>
                      <a:endParaRPr lang="en-US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52,53,54,55,56,57,58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3528959"/>
                  </a:ext>
                </a:extLst>
              </a:tr>
              <a:tr h="29943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en-ID" sz="1400" kern="100" dirty="0" err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Pengabdian</a:t>
                      </a:r>
                      <a:r>
                        <a:rPr lang="en-ID" sz="14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en-ID" sz="1400" kern="100" dirty="0" err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Kepada</a:t>
                      </a:r>
                      <a:r>
                        <a:rPr lang="en-ID" sz="14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Masyarakat</a:t>
                      </a:r>
                      <a:endParaRPr lang="en-US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59,60,61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146691"/>
                  </a:ext>
                </a:extLst>
              </a:tr>
              <a:tr h="29943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en-ID" sz="1400" kern="100" dirty="0" err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Penjaminan</a:t>
                      </a:r>
                      <a:r>
                        <a:rPr lang="en-ID" sz="1400" kern="1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Mutu</a:t>
                      </a:r>
                      <a:endParaRPr lang="en-US" sz="1400" kern="1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62,63,64,65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6669491"/>
                  </a:ext>
                </a:extLst>
              </a:tr>
              <a:tr h="565599"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Total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B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65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B2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16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(B 20%)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B2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22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(B 35%)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B2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27</a:t>
                      </a:r>
                    </a:p>
                    <a:p>
                      <a:pPr algn="ctr"/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(B 45%)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B2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B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34696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657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F5084-A1CF-FA68-5E4A-50DEE0639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61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Poppins" panose="00000500000000000000" pitchFamily="2" charset="0"/>
                <a:cs typeface="Poppins" panose="00000500000000000000" pitchFamily="2" charset="0"/>
              </a:rPr>
              <a:t>FORMAT HARKAT PENSKORAN</a:t>
            </a:r>
            <a:endParaRPr lang="id-ID" sz="36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B0E7D-A169-8B8C-06FB-022D2A14F48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684937"/>
            <a:ext cx="10473907" cy="7116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d-ID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Setiap indikator dalam instrumen akreditasi PS dinilai secara kuantitatif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maupun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kualitatif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id-ID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dengan rentang skor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1</a:t>
            </a:r>
            <a:r>
              <a:rPr lang="en-ID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id-ID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(satu) sampai dengan 4 (empat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1D36BF3-4D46-FA52-33D6-499FD77E14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8250995"/>
              </p:ext>
            </p:extLst>
          </p:nvPr>
        </p:nvGraphicFramePr>
        <p:xfrm>
          <a:off x="931440" y="2396586"/>
          <a:ext cx="10313976" cy="1736502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586227">
                  <a:extLst>
                    <a:ext uri="{9D8B030D-6E8A-4147-A177-3AD203B41FA5}">
                      <a16:colId xmlns:a16="http://schemas.microsoft.com/office/drawing/2014/main" val="1119907986"/>
                    </a:ext>
                  </a:extLst>
                </a:gridCol>
                <a:gridCol w="1586227">
                  <a:extLst>
                    <a:ext uri="{9D8B030D-6E8A-4147-A177-3AD203B41FA5}">
                      <a16:colId xmlns:a16="http://schemas.microsoft.com/office/drawing/2014/main" val="842472441"/>
                    </a:ext>
                  </a:extLst>
                </a:gridCol>
                <a:gridCol w="1586227">
                  <a:extLst>
                    <a:ext uri="{9D8B030D-6E8A-4147-A177-3AD203B41FA5}">
                      <a16:colId xmlns:a16="http://schemas.microsoft.com/office/drawing/2014/main" val="2749871278"/>
                    </a:ext>
                  </a:extLst>
                </a:gridCol>
                <a:gridCol w="1400221">
                  <a:extLst>
                    <a:ext uri="{9D8B030D-6E8A-4147-A177-3AD203B41FA5}">
                      <a16:colId xmlns:a16="http://schemas.microsoft.com/office/drawing/2014/main" val="3250564952"/>
                    </a:ext>
                  </a:extLst>
                </a:gridCol>
                <a:gridCol w="1400221">
                  <a:extLst>
                    <a:ext uri="{9D8B030D-6E8A-4147-A177-3AD203B41FA5}">
                      <a16:colId xmlns:a16="http://schemas.microsoft.com/office/drawing/2014/main" val="4039373643"/>
                    </a:ext>
                  </a:extLst>
                </a:gridCol>
                <a:gridCol w="1400221">
                  <a:extLst>
                    <a:ext uri="{9D8B030D-6E8A-4147-A177-3AD203B41FA5}">
                      <a16:colId xmlns:a16="http://schemas.microsoft.com/office/drawing/2014/main" val="3640887585"/>
                    </a:ext>
                  </a:extLst>
                </a:gridCol>
                <a:gridCol w="1354632">
                  <a:extLst>
                    <a:ext uri="{9D8B030D-6E8A-4147-A177-3AD203B41FA5}">
                      <a16:colId xmlns:a16="http://schemas.microsoft.com/office/drawing/2014/main" val="1644453442"/>
                    </a:ext>
                  </a:extLst>
                </a:gridCol>
              </a:tblGrid>
              <a:tr h="578834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K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RITERIA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ELEMEN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INDIKATOR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HARKAT PENYEKORAN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0574490"/>
                  </a:ext>
                </a:extLst>
              </a:tr>
              <a:tr h="5788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8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B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8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B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8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B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8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B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608578"/>
                  </a:ext>
                </a:extLst>
              </a:tr>
              <a:tr h="57883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4240637"/>
                  </a:ext>
                </a:extLst>
              </a:tr>
            </a:tbl>
          </a:graphicData>
        </a:graphic>
      </p:graphicFrame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B4CC934-8515-28E1-06A1-B674C5CC02E9}"/>
              </a:ext>
            </a:extLst>
          </p:cNvPr>
          <p:cNvSpPr txBox="1">
            <a:spLocks/>
          </p:cNvSpPr>
          <p:nvPr/>
        </p:nvSpPr>
        <p:spPr>
          <a:xfrm>
            <a:off x="796507" y="3881589"/>
            <a:ext cx="10557293" cy="762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en-US" sz="2000" dirty="0">
              <a:cs typeface="Arial" panose="020B0604020202020204" pitchFamily="34" charset="0"/>
            </a:endParaRPr>
          </a:p>
        </p:txBody>
      </p:sp>
      <p:sp>
        <p:nvSpPr>
          <p:cNvPr id="4" name="Rounded Rectangle 67">
            <a:extLst>
              <a:ext uri="{FF2B5EF4-FFF2-40B4-BE49-F238E27FC236}">
                <a16:creationId xmlns:a16="http://schemas.microsoft.com/office/drawing/2014/main" id="{48C8BF4A-6D10-E008-4BC2-A2B218857691}"/>
              </a:ext>
            </a:extLst>
          </p:cNvPr>
          <p:cNvSpPr/>
          <p:nvPr/>
        </p:nvSpPr>
        <p:spPr>
          <a:xfrm>
            <a:off x="796507" y="4410762"/>
            <a:ext cx="10336122" cy="762300"/>
          </a:xfrm>
          <a:prstGeom prst="roundRect">
            <a:avLst>
              <a:gd name="adj" fmla="val 40003"/>
            </a:avLst>
          </a:prstGeom>
          <a:solidFill>
            <a:srgbClr val="0A2C77"/>
          </a:solidFill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Program Sarjana </a:t>
            </a:r>
            <a:r>
              <a:rPr lang="en-US" sz="20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mempunyai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indikator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berjumlah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65, Program Magister 60 item, Program </a:t>
            </a:r>
            <a:r>
              <a:rPr lang="en-US" sz="20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Doktor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59 item, dan Program PPG 60 item.</a:t>
            </a:r>
          </a:p>
        </p:txBody>
      </p:sp>
    </p:spTree>
    <p:extLst>
      <p:ext uri="{BB962C8B-B14F-4D97-AF65-F5344CB8AC3E}">
        <p14:creationId xmlns:p14="http://schemas.microsoft.com/office/powerpoint/2010/main" val="3984536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A1433-CF91-D48B-E548-794CB5B6E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1D0F7-A5B2-A97A-BF49-FEA546B90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327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Poppins" panose="00000500000000000000" pitchFamily="2" charset="0"/>
                <a:cs typeface="Poppins" panose="00000500000000000000" pitchFamily="2" charset="0"/>
              </a:rPr>
              <a:t>PEMBOBOTAN</a:t>
            </a:r>
            <a:endParaRPr lang="id-ID" sz="40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87B6C-EDBA-1BDF-B446-D45C905E2FD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642745"/>
            <a:ext cx="10515600" cy="1325563"/>
          </a:xfrm>
        </p:spPr>
        <p:txBody>
          <a:bodyPr/>
          <a:lstStyle/>
          <a:p>
            <a:pPr marL="0" indent="0" algn="ctr">
              <a:buNone/>
            </a:pPr>
            <a:r>
              <a:rPr lang="id-ID" sz="2000" dirty="0">
                <a:ea typeface="Calibri" panose="020F0502020204030204" pitchFamily="34" charset="0"/>
                <a:cs typeface="Calibri" panose="020F0502020204030204" pitchFamily="34" charset="0"/>
              </a:rPr>
              <a:t>Penilaian setiap indikator secara rinci dapat dilihat pada Panduan dan </a:t>
            </a:r>
            <a:r>
              <a:rPr lang="id-ID" sz="2000" dirty="0" err="1">
                <a:ea typeface="Calibri" panose="020F0502020204030204" pitchFamily="34" charset="0"/>
                <a:cs typeface="Calibri" panose="020F0502020204030204" pitchFamily="34" charset="0"/>
              </a:rPr>
              <a:t>Matrik</a:t>
            </a:r>
            <a:r>
              <a:rPr lang="en-US" sz="2000" dirty="0"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id-ID" sz="2000" dirty="0">
                <a:ea typeface="Calibri" panose="020F0502020204030204" pitchFamily="34" charset="0"/>
                <a:cs typeface="Calibri" panose="020F0502020204030204" pitchFamily="34" charset="0"/>
              </a:rPr>
              <a:t> Penilaian</a:t>
            </a:r>
            <a:r>
              <a:rPr lang="en-US" sz="2000" dirty="0"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000" dirty="0" err="1">
                <a:ea typeface="Calibri" panose="020F0502020204030204" pitchFamily="34" charset="0"/>
                <a:cs typeface="Calibri" panose="020F0502020204030204" pitchFamily="34" charset="0"/>
              </a:rPr>
              <a:t>Buku</a:t>
            </a:r>
            <a:r>
              <a:rPr lang="en-US" sz="2000" dirty="0">
                <a:ea typeface="Calibri" panose="020F0502020204030204" pitchFamily="34" charset="0"/>
                <a:cs typeface="Calibri" panose="020F0502020204030204" pitchFamily="34" charset="0"/>
              </a:rPr>
              <a:t> 4)</a:t>
            </a:r>
            <a:r>
              <a:rPr lang="id-ID" sz="2000" dirty="0"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2000" dirty="0">
                <a:ea typeface="Calibri" panose="020F0502020204030204" pitchFamily="34" charset="0"/>
                <a:cs typeface="Calibri" panose="020F0502020204030204" pitchFamily="34" charset="0"/>
              </a:rPr>
              <a:t> N</a:t>
            </a:r>
            <a:r>
              <a:rPr lang="id-ID" sz="2000" dirty="0">
                <a:ea typeface="Calibri" panose="020F0502020204030204" pitchFamily="34" charset="0"/>
                <a:cs typeface="Calibri" panose="020F0502020204030204" pitchFamily="34" charset="0"/>
              </a:rPr>
              <a:t>ilai </a:t>
            </a:r>
            <a:r>
              <a:rPr lang="en-US" sz="2000" dirty="0"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id-ID" sz="2000" dirty="0" err="1">
                <a:ea typeface="Calibri" panose="020F0502020204030204" pitchFamily="34" charset="0"/>
                <a:cs typeface="Calibri" panose="020F0502020204030204" pitchFamily="34" charset="0"/>
              </a:rPr>
              <a:t>kreditasi</a:t>
            </a:r>
            <a:r>
              <a:rPr lang="id-ID" sz="2000" dirty="0">
                <a:ea typeface="Calibri" panose="020F0502020204030204" pitchFamily="34" charset="0"/>
                <a:cs typeface="Calibri" panose="020F0502020204030204" pitchFamily="34" charset="0"/>
              </a:rPr>
              <a:t> (NA) dihitung secara kumulatif dengan memperhatikan bobot setiap </a:t>
            </a:r>
            <a:r>
              <a:rPr lang="en-US" sz="2000" dirty="0" err="1">
                <a:ea typeface="Calibri" panose="020F0502020204030204" pitchFamily="34" charset="0"/>
                <a:cs typeface="Calibri" panose="020F0502020204030204" pitchFamily="34" charset="0"/>
              </a:rPr>
              <a:t>elemen</a:t>
            </a:r>
            <a:r>
              <a:rPr lang="en-US" sz="2000" dirty="0">
                <a:ea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sz="2000" dirty="0" err="1">
                <a:ea typeface="Calibri" panose="020F0502020204030204" pitchFamily="34" charset="0"/>
                <a:cs typeface="Calibri" panose="020F0502020204030204" pitchFamily="34" charset="0"/>
              </a:rPr>
              <a:t>skor</a:t>
            </a:r>
            <a:r>
              <a:rPr lang="en-US" sz="2000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ea typeface="Calibri" panose="020F0502020204030204" pitchFamily="34" charset="0"/>
                <a:cs typeface="Calibri" panose="020F0502020204030204" pitchFamily="34" charset="0"/>
              </a:rPr>
              <a:t>asesor</a:t>
            </a:r>
            <a:r>
              <a:rPr lang="id-ID" sz="2000" dirty="0">
                <a:ea typeface="Calibri" panose="020F0502020204030204" pitchFamily="34" charset="0"/>
                <a:cs typeface="Calibri" panose="020F0502020204030204" pitchFamily="34" charset="0"/>
              </a:rPr>
              <a:t>, dengan perhitungan sebagai berikut</a:t>
            </a:r>
            <a:r>
              <a:rPr lang="en-US" sz="2000" dirty="0">
                <a:ea typeface="Arial MT"/>
                <a:cs typeface="Arial MT"/>
              </a:rPr>
              <a:t>.</a:t>
            </a:r>
          </a:p>
          <a:p>
            <a:pPr marL="0" indent="0" algn="ctr">
              <a:buNone/>
            </a:pPr>
            <a:r>
              <a:rPr lang="id-ID" sz="2000" dirty="0">
                <a:ea typeface="Arial MT"/>
                <a:cs typeface="Arial MT"/>
              </a:rPr>
              <a:t> </a:t>
            </a:r>
            <a:endParaRPr lang="en-US" sz="2000" dirty="0"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5B3B04F-F152-2FC0-B610-5B5309B74AE2}"/>
              </a:ext>
            </a:extLst>
          </p:cNvPr>
          <p:cNvGrpSpPr/>
          <p:nvPr/>
        </p:nvGrpSpPr>
        <p:grpSpPr>
          <a:xfrm>
            <a:off x="1207008" y="2715188"/>
            <a:ext cx="9637777" cy="2420828"/>
            <a:chOff x="-316161" y="1901372"/>
            <a:chExt cx="3808622" cy="2902427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5" name="Rounded Rectangle 53">
              <a:extLst>
                <a:ext uri="{FF2B5EF4-FFF2-40B4-BE49-F238E27FC236}">
                  <a16:creationId xmlns:a16="http://schemas.microsoft.com/office/drawing/2014/main" id="{6B825E9B-064B-1FE9-FCE6-B4D3A91C5F4A}"/>
                </a:ext>
              </a:extLst>
            </p:cNvPr>
            <p:cNvSpPr/>
            <p:nvPr/>
          </p:nvSpPr>
          <p:spPr>
            <a:xfrm>
              <a:off x="-316161" y="1901372"/>
              <a:ext cx="3808621" cy="2902427"/>
            </a:xfrm>
            <a:prstGeom prst="roundRect">
              <a:avLst>
                <a:gd name="adj" fmla="val 7136"/>
              </a:avLst>
            </a:prstGeom>
            <a:solidFill>
              <a:srgbClr val="FFBB24"/>
            </a:solidFill>
            <a:ln>
              <a:noFill/>
            </a:ln>
            <a:effectLst>
              <a:outerShdw blurRad="127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 Same Side Corner Rectangle 101">
              <a:extLst>
                <a:ext uri="{FF2B5EF4-FFF2-40B4-BE49-F238E27FC236}">
                  <a16:creationId xmlns:a16="http://schemas.microsoft.com/office/drawing/2014/main" id="{141F8FBA-BCF5-718C-50FA-6E96C2A99013}"/>
                </a:ext>
              </a:extLst>
            </p:cNvPr>
            <p:cNvSpPr/>
            <p:nvPr/>
          </p:nvSpPr>
          <p:spPr>
            <a:xfrm>
              <a:off x="-316161" y="1901372"/>
              <a:ext cx="3808622" cy="1672147"/>
            </a:xfrm>
            <a:prstGeom prst="round2SameRect">
              <a:avLst>
                <a:gd name="adj1" fmla="val 6353"/>
                <a:gd name="adj2" fmla="val 0"/>
              </a:avLst>
            </a:prstGeom>
            <a:solidFill>
              <a:srgbClr val="0A2C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rgbClr val="120136"/>
                </a:solidFill>
                <a:latin typeface="Montserrat Medium" panose="00000600000000000000" pitchFamily="50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48ADB16-479E-7E8D-67E1-926022841A80}"/>
                </a:ext>
              </a:extLst>
            </p:cNvPr>
            <p:cNvSpPr/>
            <p:nvPr/>
          </p:nvSpPr>
          <p:spPr>
            <a:xfrm>
              <a:off x="-141601" y="2423791"/>
              <a:ext cx="3459501" cy="62730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it-IT" sz="28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NA = ∑ Skor</a:t>
              </a:r>
              <a:r>
                <a:rPr lang="it-IT" sz="2000" b="1" normalizeH="1" baseline="-250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i</a:t>
              </a:r>
              <a:r>
                <a:rPr lang="it-IT" sz="28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x Bobot</a:t>
              </a:r>
              <a:r>
                <a:rPr lang="it-IT" sz="2800" b="1" baseline="-250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i</a:t>
              </a:r>
              <a:r>
                <a:rPr lang="it-IT" sz="28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		di mana: ∑Bobot</a:t>
              </a:r>
              <a:r>
                <a:rPr lang="it-IT" sz="2800" b="1" baseline="-250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i</a:t>
              </a:r>
              <a:r>
                <a:rPr lang="it-IT" sz="28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= 100. 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066EB1D-B419-5E33-2D36-431FA82850E1}"/>
              </a:ext>
            </a:extLst>
          </p:cNvPr>
          <p:cNvSpPr txBox="1"/>
          <p:nvPr/>
        </p:nvSpPr>
        <p:spPr>
          <a:xfrm>
            <a:off x="2855213" y="4361336"/>
            <a:ext cx="61036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2800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Rentang</a:t>
            </a:r>
            <a:r>
              <a:rPr lang="en-ID" sz="28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NA = 100 - 400</a:t>
            </a:r>
          </a:p>
        </p:txBody>
      </p:sp>
    </p:spTree>
    <p:extLst>
      <p:ext uri="{BB962C8B-B14F-4D97-AF65-F5344CB8AC3E}">
        <p14:creationId xmlns:p14="http://schemas.microsoft.com/office/powerpoint/2010/main" val="2527706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04584-3529-594B-146F-5794AB96F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C088A-2ADB-E66F-5E82-B20B5B3F1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056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d-ID" sz="3200" b="1" dirty="0">
                <a:latin typeface="Poppins" panose="00000500000000000000" pitchFamily="2" charset="0"/>
                <a:cs typeface="Poppins" panose="00000500000000000000" pitchFamily="2" charset="0"/>
              </a:rPr>
              <a:t>NILAI AKREDITASI, STATUS DAN MASA BERLAKU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580B2-F614-CB62-93F8-998175BB49E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447037"/>
            <a:ext cx="10674096" cy="4274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d-ID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Hasil akreditasi merupakan gabungan antara skor yang diperoleh dan pemenuhan syarat perlu unggul.</a:t>
            </a:r>
          </a:p>
          <a:p>
            <a:pPr marL="0" indent="0" algn="ctr">
              <a:buNone/>
            </a:pPr>
            <a:endParaRPr lang="id-ID" sz="1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8F1F039-20D1-2810-44F9-BBF38B296B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9768274"/>
              </p:ext>
            </p:extLst>
          </p:nvPr>
        </p:nvGraphicFramePr>
        <p:xfrm>
          <a:off x="896178" y="2026960"/>
          <a:ext cx="10399644" cy="3861776"/>
        </p:xfrm>
        <a:graphic>
          <a:graphicData uri="http://schemas.openxmlformats.org/drawingml/2006/table">
            <a:tbl>
              <a:tblPr firstRow="1" firstCol="1" bandRow="1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tableStyleId>{0505E3EF-67EA-436B-97B2-0124C06EBD24}</a:tableStyleId>
              </a:tblPr>
              <a:tblGrid>
                <a:gridCol w="815493">
                  <a:extLst>
                    <a:ext uri="{9D8B030D-6E8A-4147-A177-3AD203B41FA5}">
                      <a16:colId xmlns:a16="http://schemas.microsoft.com/office/drawing/2014/main" val="3782368153"/>
                    </a:ext>
                  </a:extLst>
                </a:gridCol>
                <a:gridCol w="1720424">
                  <a:extLst>
                    <a:ext uri="{9D8B030D-6E8A-4147-A177-3AD203B41FA5}">
                      <a16:colId xmlns:a16="http://schemas.microsoft.com/office/drawing/2014/main" val="2996754724"/>
                    </a:ext>
                  </a:extLst>
                </a:gridCol>
                <a:gridCol w="2028201">
                  <a:extLst>
                    <a:ext uri="{9D8B030D-6E8A-4147-A177-3AD203B41FA5}">
                      <a16:colId xmlns:a16="http://schemas.microsoft.com/office/drawing/2014/main" val="1588052796"/>
                    </a:ext>
                  </a:extLst>
                </a:gridCol>
                <a:gridCol w="2028201">
                  <a:extLst>
                    <a:ext uri="{9D8B030D-6E8A-4147-A177-3AD203B41FA5}">
                      <a16:colId xmlns:a16="http://schemas.microsoft.com/office/drawing/2014/main" val="732643896"/>
                    </a:ext>
                  </a:extLst>
                </a:gridCol>
                <a:gridCol w="2353546">
                  <a:extLst>
                    <a:ext uri="{9D8B030D-6E8A-4147-A177-3AD203B41FA5}">
                      <a16:colId xmlns:a16="http://schemas.microsoft.com/office/drawing/2014/main" val="1937161397"/>
                    </a:ext>
                  </a:extLst>
                </a:gridCol>
                <a:gridCol w="1453779">
                  <a:extLst>
                    <a:ext uri="{9D8B030D-6E8A-4147-A177-3AD203B41FA5}">
                      <a16:colId xmlns:a16="http://schemas.microsoft.com/office/drawing/2014/main" val="132648544"/>
                    </a:ext>
                  </a:extLst>
                </a:gridCol>
              </a:tblGrid>
              <a:tr h="342325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cs typeface="Poppins" panose="00000500000000000000" pitchFamily="2" charset="0"/>
                        </a:rPr>
                        <a:t>No</a:t>
                      </a:r>
                      <a:endParaRPr lang="en-US" sz="1800" kern="0" dirty="0">
                        <a:solidFill>
                          <a:schemeClr val="bg1"/>
                        </a:solidFill>
                        <a:effectLst/>
                        <a:latin typeface="+mn-lt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solidFill>
                      <a:srgbClr val="0A2C7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Poppins" panose="00000500000000000000" pitchFamily="2" charset="0"/>
                        </a:rPr>
                        <a:t>Nilai Akreditasi</a:t>
                      </a:r>
                      <a:endParaRPr lang="en-US" sz="1800" kern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solidFill>
                      <a:srgbClr val="0A2C7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600" kern="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Syarat Perlu Terakreditasi Unggul</a:t>
                      </a:r>
                      <a:endParaRPr lang="en-US" sz="1600" kern="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solidFill>
                      <a:srgbClr val="0A2C7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Poppins" panose="00000500000000000000" pitchFamily="2" charset="0"/>
                        </a:rPr>
                        <a:t>Status Akreditasi</a:t>
                      </a:r>
                      <a:endParaRPr lang="en-US" sz="1800" kern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solidFill>
                      <a:srgbClr val="0A2C7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Poppins" panose="00000500000000000000" pitchFamily="2" charset="0"/>
                        </a:rPr>
                        <a:t>Masa Berlaku (Tahun)</a:t>
                      </a:r>
                      <a:endParaRPr lang="en-US" sz="1800" kern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 anchor="ctr">
                    <a:solidFill>
                      <a:srgbClr val="0A2C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2320883"/>
                  </a:ext>
                </a:extLst>
              </a:tr>
              <a:tr h="36702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Poppins" panose="00000500000000000000" pitchFamily="2" charset="0"/>
                        </a:rPr>
                        <a:t>3 Tahun</a:t>
                      </a:r>
                      <a:endParaRPr lang="en-US" sz="1800" kern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>
                    <a:solidFill>
                      <a:srgbClr val="0A2C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Poppins" panose="00000500000000000000" pitchFamily="2" charset="0"/>
                        </a:rPr>
                        <a:t>5 Tahun</a:t>
                      </a:r>
                      <a:endParaRPr lang="en-US" sz="1800" kern="0" dirty="0">
                        <a:solidFill>
                          <a:schemeClr val="bg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Poppins" panose="00000500000000000000" pitchFamily="2" charset="0"/>
                      </a:endParaRPr>
                    </a:p>
                  </a:txBody>
                  <a:tcPr marL="68580" marR="68580" marT="0" marB="0">
                    <a:solidFill>
                      <a:srgbClr val="0A2C7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6954729"/>
                  </a:ext>
                </a:extLst>
              </a:tr>
              <a:tr h="334843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b="0" kern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n-US" sz="1800" b="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marL="0" marR="0" algn="l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n-NO" sz="1800" kern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NA ≥ 361</a:t>
                      </a:r>
                      <a:endParaRPr lang="en-US" sz="180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</a:t>
                      </a:r>
                      <a:endParaRPr lang="en-US" sz="180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</a:t>
                      </a:r>
                      <a:endParaRPr lang="en-US" sz="180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Terakreditasi Unggul</a:t>
                      </a:r>
                      <a:endParaRPr lang="en-US" sz="1800" ker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n-US" sz="180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9063872"/>
                  </a:ext>
                </a:extLst>
              </a:tr>
              <a:tr h="3348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</a:t>
                      </a:r>
                      <a:endParaRPr lang="en-US" sz="180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US" sz="180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Terakreditasi Unggul</a:t>
                      </a:r>
                      <a:endParaRPr lang="en-US" sz="180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800" ker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0475173"/>
                  </a:ext>
                </a:extLst>
              </a:tr>
              <a:tr h="3348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US" sz="180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US" sz="180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Terakreditasi</a:t>
                      </a:r>
                      <a:endParaRPr lang="en-US" sz="180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n-US" sz="1800" ker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9764007"/>
                  </a:ext>
                </a:extLst>
              </a:tr>
              <a:tr h="334843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b="0" kern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n-US" sz="1800" b="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n-NO" sz="1800" kern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321 ≤ NA &lt; 361</a:t>
                      </a:r>
                      <a:endParaRPr lang="en-US" sz="180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</a:t>
                      </a:r>
                      <a:endParaRPr lang="en-US" sz="180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V/X</a:t>
                      </a:r>
                      <a:endParaRPr lang="en-US" sz="180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Terakreditasi Unggul</a:t>
                      </a:r>
                      <a:endParaRPr lang="en-US" sz="180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800" ker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7987639"/>
                  </a:ext>
                </a:extLst>
              </a:tr>
              <a:tr h="3348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US" sz="1800" ker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X</a:t>
                      </a:r>
                      <a:endParaRPr lang="en-US" sz="180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Terakreditasi</a:t>
                      </a:r>
                      <a:endParaRPr lang="en-US" sz="180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n-US" sz="1800" ker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66161974"/>
                  </a:ext>
                </a:extLst>
              </a:tr>
              <a:tr h="334843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b="0" kern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800" b="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n-NO" sz="1800" kern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200 ≤ NA &lt; 321</a:t>
                      </a:r>
                      <a:endParaRPr lang="en-US" sz="180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V/X</a:t>
                      </a:r>
                      <a:endParaRPr lang="en-US" sz="180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V/X</a:t>
                      </a:r>
                      <a:endParaRPr lang="en-US" sz="180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Terakreditasi</a:t>
                      </a:r>
                      <a:endParaRPr lang="en-US" sz="180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n-US" sz="180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0558243"/>
                  </a:ext>
                </a:extLst>
              </a:tr>
              <a:tr h="334843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b="0" kern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US" sz="1800" b="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n-NO" sz="1800" kern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NA &lt; 200</a:t>
                      </a:r>
                      <a:endParaRPr lang="en-US" sz="180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V/X</a:t>
                      </a:r>
                      <a:endParaRPr lang="en-US" sz="180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V/X</a:t>
                      </a:r>
                      <a:endParaRPr lang="en-US" sz="180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Tidak Terakreditasi</a:t>
                      </a:r>
                      <a:endParaRPr lang="en-US" sz="180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d-ID" sz="1800" kern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n-US" sz="1800" kern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94228468"/>
                  </a:ext>
                </a:extLst>
              </a:tr>
              <a:tr h="808521">
                <a:tc gridSpan="6"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+mn-lt"/>
                        </a:rPr>
                        <a:t>Keterangan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 : 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V =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+mn-lt"/>
                        </a:rPr>
                        <a:t>Memenuhi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, X = Tidak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+mn-lt"/>
                        </a:rPr>
                        <a:t>Memenuhi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, V/X =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+mn-lt"/>
                        </a:rPr>
                        <a:t>Memenuhi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+mn-lt"/>
                        </a:rPr>
                        <a:t>atau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</a:rPr>
                        <a:t> Tidak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latin typeface="+mn-lt"/>
                        </a:rPr>
                        <a:t>Memenuhi</a:t>
                      </a:r>
                      <a:endParaRPr lang="id-ID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0" marB="0" anchor="ctr">
                    <a:solidFill>
                      <a:srgbClr val="FFBB2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600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600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600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just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600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ts val="26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600" kern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43263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3343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3F2834-B97F-4952-24A1-C8030997B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73042-655E-C806-6AB4-EFC574A82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69213"/>
            <a:ext cx="10515600" cy="723011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KRITERIA UNGGUL PROGRAM SARJANA</a:t>
            </a:r>
            <a:endParaRPr lang="id-ID" sz="32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1320FD5-6D61-E8CD-7CC0-1E136A22C1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300113"/>
              </p:ext>
            </p:extLst>
          </p:nvPr>
        </p:nvGraphicFramePr>
        <p:xfrm>
          <a:off x="1140631" y="1898954"/>
          <a:ext cx="9910737" cy="4036679"/>
        </p:xfrm>
        <a:graphic>
          <a:graphicData uri="http://schemas.openxmlformats.org/drawingml/2006/table">
            <a:tbl>
              <a:tblPr firstRow="1" firstCol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568897">
                  <a:extLst>
                    <a:ext uri="{9D8B030D-6E8A-4147-A177-3AD203B41FA5}">
                      <a16:colId xmlns:a16="http://schemas.microsoft.com/office/drawing/2014/main" val="784117909"/>
                    </a:ext>
                  </a:extLst>
                </a:gridCol>
                <a:gridCol w="2335460">
                  <a:extLst>
                    <a:ext uri="{9D8B030D-6E8A-4147-A177-3AD203B41FA5}">
                      <a16:colId xmlns:a16="http://schemas.microsoft.com/office/drawing/2014/main" val="341360998"/>
                    </a:ext>
                  </a:extLst>
                </a:gridCol>
                <a:gridCol w="2335460">
                  <a:extLst>
                    <a:ext uri="{9D8B030D-6E8A-4147-A177-3AD203B41FA5}">
                      <a16:colId xmlns:a16="http://schemas.microsoft.com/office/drawing/2014/main" val="2566792621"/>
                    </a:ext>
                  </a:extLst>
                </a:gridCol>
                <a:gridCol w="2335460">
                  <a:extLst>
                    <a:ext uri="{9D8B030D-6E8A-4147-A177-3AD203B41FA5}">
                      <a16:colId xmlns:a16="http://schemas.microsoft.com/office/drawing/2014/main" val="2323540971"/>
                    </a:ext>
                  </a:extLst>
                </a:gridCol>
                <a:gridCol w="2335460">
                  <a:extLst>
                    <a:ext uri="{9D8B030D-6E8A-4147-A177-3AD203B41FA5}">
                      <a16:colId xmlns:a16="http://schemas.microsoft.com/office/drawing/2014/main" val="1931576886"/>
                    </a:ext>
                  </a:extLst>
                </a:gridCol>
              </a:tblGrid>
              <a:tr h="462225">
                <a:tc rowSpan="2"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kern="1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NO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kern="1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ELEMEN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kern="1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INDIKATOR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kern="1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PEMENUHAN SYARAT UNGGUL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4442057"/>
                  </a:ext>
                </a:extLst>
              </a:tr>
              <a:tr h="3087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kern="1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3 TAHUN</a:t>
                      </a:r>
                      <a:endParaRPr lang="en-US" sz="1800" kern="10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B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kern="1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5 TAHUN</a:t>
                      </a:r>
                      <a:endParaRPr lang="en-US" sz="1800" kern="10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B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7111661"/>
                  </a:ext>
                </a:extLst>
              </a:tr>
              <a:tr h="2937063"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b="0" kern="1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8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en-GB" sz="1800" b="0" kern="100" dirty="0" err="1">
                          <a:effectLst/>
                        </a:rPr>
                        <a:t>Kualitas</a:t>
                      </a:r>
                      <a:r>
                        <a:rPr lang="en-GB" sz="1800" b="0" kern="100" dirty="0">
                          <a:effectLst/>
                        </a:rPr>
                        <a:t> DTPS</a:t>
                      </a:r>
                      <a:endParaRPr lang="en-US" sz="1800" b="0" kern="100" dirty="0">
                        <a:effectLst/>
                      </a:endParaRPr>
                    </a:p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en-GB" sz="1800" b="0" kern="100" dirty="0">
                          <a:effectLst/>
                        </a:rPr>
                        <a:t>(</a:t>
                      </a:r>
                      <a:r>
                        <a:rPr lang="en-GB" sz="1800" b="0" kern="100" dirty="0" err="1">
                          <a:effectLst/>
                        </a:rPr>
                        <a:t>Elemen</a:t>
                      </a:r>
                      <a:r>
                        <a:rPr lang="en-GB" sz="1800" b="0" kern="100" dirty="0">
                          <a:effectLst/>
                        </a:rPr>
                        <a:t> 19 di </a:t>
                      </a:r>
                      <a:r>
                        <a:rPr lang="en-GB" sz="1800" b="0" kern="100" dirty="0" err="1">
                          <a:effectLst/>
                        </a:rPr>
                        <a:t>Buku</a:t>
                      </a:r>
                      <a:r>
                        <a:rPr lang="en-GB" sz="1800" b="0" kern="100" dirty="0">
                          <a:effectLst/>
                        </a:rPr>
                        <a:t> 4)</a:t>
                      </a:r>
                      <a:endParaRPr lang="en-US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en-GB" sz="1800" b="0" kern="100" dirty="0">
                          <a:effectLst/>
                        </a:rPr>
                        <a:t>Pada </a:t>
                      </a:r>
                      <a:r>
                        <a:rPr lang="en-GB" sz="1800" b="0" kern="100" dirty="0" err="1">
                          <a:effectLst/>
                        </a:rPr>
                        <a:t>saat</a:t>
                      </a:r>
                      <a:r>
                        <a:rPr lang="en-GB" sz="1800" b="0" kern="100" dirty="0">
                          <a:effectLst/>
                        </a:rPr>
                        <a:t> TS, Dosen Tetap Program Studi (DTPS) </a:t>
                      </a:r>
                      <a:r>
                        <a:rPr lang="en-GB" sz="1800" b="0" kern="100" dirty="0" err="1">
                          <a:effectLst/>
                        </a:rPr>
                        <a:t>memiliki</a:t>
                      </a:r>
                      <a:r>
                        <a:rPr lang="en-GB" sz="1800" b="0" kern="100" dirty="0"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effectLst/>
                        </a:rPr>
                        <a:t>kualifikasi</a:t>
                      </a:r>
                      <a:r>
                        <a:rPr lang="en-GB" sz="1800" b="0" kern="100" dirty="0"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effectLst/>
                        </a:rPr>
                        <a:t>akademik</a:t>
                      </a:r>
                      <a:r>
                        <a:rPr lang="en-GB" sz="1800" b="0" kern="100" dirty="0"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effectLst/>
                        </a:rPr>
                        <a:t>doktor</a:t>
                      </a:r>
                      <a:r>
                        <a:rPr lang="en-GB" sz="1800" b="0" kern="100" dirty="0">
                          <a:effectLst/>
                        </a:rPr>
                        <a:t> dan </a:t>
                      </a:r>
                      <a:r>
                        <a:rPr lang="en-GB" sz="1800" b="0" kern="100" dirty="0" err="1">
                          <a:effectLst/>
                        </a:rPr>
                        <a:t>jabatan</a:t>
                      </a:r>
                      <a:r>
                        <a:rPr lang="en-GB" sz="1800" b="0" kern="100" dirty="0"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effectLst/>
                        </a:rPr>
                        <a:t>akademik</a:t>
                      </a:r>
                      <a:r>
                        <a:rPr lang="en-GB" sz="1800" b="0" kern="100" dirty="0">
                          <a:effectLst/>
                        </a:rPr>
                        <a:t> </a:t>
                      </a:r>
                      <a:r>
                        <a:rPr lang="en-GB" sz="1800" b="0" kern="100" dirty="0" err="1">
                          <a:effectLst/>
                        </a:rPr>
                        <a:t>tertentu</a:t>
                      </a:r>
                      <a:r>
                        <a:rPr lang="en-GB" sz="1800" b="0" kern="100" dirty="0">
                          <a:effectLst/>
                        </a:rPr>
                        <a:t>.</a:t>
                      </a:r>
                      <a:endParaRPr lang="en-US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Aft>
                          <a:spcPts val="500"/>
                        </a:spcAft>
                        <a:buFont typeface="+mj-lt"/>
                        <a:buNone/>
                      </a:pPr>
                      <a:endParaRPr lang="en-US" sz="1800" b="0" kern="100" dirty="0">
                        <a:effectLst/>
                      </a:endParaRPr>
                    </a:p>
                    <a:p>
                      <a:pPr marL="342900" marR="0" lvl="0" indent="-342900" algn="l">
                        <a:spcAft>
                          <a:spcPts val="500"/>
                        </a:spcAft>
                        <a:buFont typeface="+mj-lt"/>
                        <a:buAutoNum type="alphaLcPeriod"/>
                      </a:pPr>
                      <a:r>
                        <a:rPr lang="id-ID" sz="1800" b="0" kern="100" dirty="0">
                          <a:effectLst/>
                        </a:rPr>
                        <a:t>≥ 1 DTPS memiliki kualifikasi akademik doktor.</a:t>
                      </a:r>
                      <a:endParaRPr lang="en-US" sz="1800" b="0" kern="100" dirty="0">
                        <a:effectLst/>
                      </a:endParaRPr>
                    </a:p>
                    <a:p>
                      <a:pPr marL="342900" marR="0" lvl="0" indent="-342900" algn="l">
                        <a:spcAft>
                          <a:spcPts val="500"/>
                        </a:spcAft>
                        <a:buFont typeface="+mj-lt"/>
                        <a:buAutoNum type="alphaLcPeriod"/>
                      </a:pPr>
                      <a:r>
                        <a:rPr lang="id-ID" sz="1800" b="0" kern="0" dirty="0">
                          <a:effectLst/>
                        </a:rPr>
                        <a:t>≥ </a:t>
                      </a:r>
                      <a:r>
                        <a:rPr lang="id-ID" sz="1800" b="0" kern="100" dirty="0">
                          <a:effectLst/>
                        </a:rPr>
                        <a:t>2 DTPS memiliki jabatan akademik minimal lektor.</a:t>
                      </a:r>
                      <a:endParaRPr lang="en-US" sz="1800" b="0" kern="100" dirty="0">
                        <a:effectLst/>
                      </a:endParaRPr>
                    </a:p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id-ID" sz="1800" b="0" kern="100" dirty="0">
                          <a:effectLst/>
                        </a:rPr>
                        <a:t> </a:t>
                      </a:r>
                      <a:endParaRPr lang="en-US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80" marR="594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Aft>
                          <a:spcPts val="500"/>
                        </a:spcAft>
                        <a:buFont typeface="+mj-lt"/>
                        <a:buNone/>
                      </a:pPr>
                      <a:endParaRPr lang="en-US" sz="1800" b="0" kern="100" dirty="0">
                        <a:effectLst/>
                      </a:endParaRPr>
                    </a:p>
                    <a:p>
                      <a:pPr marL="342900" marR="0" lvl="0" indent="-342900" algn="l">
                        <a:spcAft>
                          <a:spcPts val="500"/>
                        </a:spcAft>
                        <a:buFont typeface="+mj-lt"/>
                        <a:buAutoNum type="alphaLcPeriod"/>
                      </a:pPr>
                      <a:r>
                        <a:rPr lang="id-ID" sz="1800" b="0" kern="100" dirty="0">
                          <a:effectLst/>
                        </a:rPr>
                        <a:t>≥ 2 DTPS memiliki kualifikasi akademik doktor.</a:t>
                      </a:r>
                      <a:endParaRPr lang="en-US" sz="1800" b="0" kern="100" dirty="0">
                        <a:effectLst/>
                      </a:endParaRPr>
                    </a:p>
                    <a:p>
                      <a:pPr marL="342900" marR="0" lvl="0" indent="-342900" algn="l">
                        <a:lnSpc>
                          <a:spcPct val="107000"/>
                        </a:lnSpc>
                        <a:buFont typeface="+mj-lt"/>
                        <a:buAutoNum type="alphaLcPeriod"/>
                      </a:pPr>
                      <a:r>
                        <a:rPr lang="id-ID" sz="1800" b="0" kern="100" dirty="0">
                          <a:effectLst/>
                        </a:rPr>
                        <a:t>≥ 2 DTPS memiliki jabatan akademik minimal lektor dan ≥ 1 DTPS memiliki jabatan</a:t>
                      </a:r>
                      <a:r>
                        <a:rPr lang="en-US" sz="1800" b="0" kern="100" dirty="0">
                          <a:effectLst/>
                        </a:rPr>
                        <a:t> </a:t>
                      </a:r>
                      <a:r>
                        <a:rPr lang="id-ID" sz="1800" b="0" kern="100" dirty="0">
                          <a:effectLst/>
                        </a:rPr>
                        <a:t>akademik minimal lektor kepala.</a:t>
                      </a:r>
                      <a:endParaRPr lang="en-US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80" marR="594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05158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5498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7AD88-9724-F9AD-AB60-ACA7BE670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D83CC-6DDE-D402-F1AB-534A01F3C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KRITERIA UNGGUL PROGRAM SARJANA</a:t>
            </a:r>
            <a:endParaRPr lang="id-ID" sz="32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399811A-CBAF-4F5E-6E9D-A7B98E270E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9270518"/>
              </p:ext>
            </p:extLst>
          </p:nvPr>
        </p:nvGraphicFramePr>
        <p:xfrm>
          <a:off x="1182762" y="1690688"/>
          <a:ext cx="10171037" cy="4161761"/>
        </p:xfrm>
        <a:graphic>
          <a:graphicData uri="http://schemas.openxmlformats.org/drawingml/2006/table">
            <a:tbl>
              <a:tblPr firstRow="1" firstCol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583839">
                  <a:extLst>
                    <a:ext uri="{9D8B030D-6E8A-4147-A177-3AD203B41FA5}">
                      <a16:colId xmlns:a16="http://schemas.microsoft.com/office/drawing/2014/main" val="784117909"/>
                    </a:ext>
                  </a:extLst>
                </a:gridCol>
                <a:gridCol w="1932241">
                  <a:extLst>
                    <a:ext uri="{9D8B030D-6E8A-4147-A177-3AD203B41FA5}">
                      <a16:colId xmlns:a16="http://schemas.microsoft.com/office/drawing/2014/main" val="341360998"/>
                    </a:ext>
                  </a:extLst>
                </a:gridCol>
                <a:gridCol w="3445927">
                  <a:extLst>
                    <a:ext uri="{9D8B030D-6E8A-4147-A177-3AD203B41FA5}">
                      <a16:colId xmlns:a16="http://schemas.microsoft.com/office/drawing/2014/main" val="2566792621"/>
                    </a:ext>
                  </a:extLst>
                </a:gridCol>
                <a:gridCol w="2034836">
                  <a:extLst>
                    <a:ext uri="{9D8B030D-6E8A-4147-A177-3AD203B41FA5}">
                      <a16:colId xmlns:a16="http://schemas.microsoft.com/office/drawing/2014/main" val="2323540971"/>
                    </a:ext>
                  </a:extLst>
                </a:gridCol>
                <a:gridCol w="2174194">
                  <a:extLst>
                    <a:ext uri="{9D8B030D-6E8A-4147-A177-3AD203B41FA5}">
                      <a16:colId xmlns:a16="http://schemas.microsoft.com/office/drawing/2014/main" val="1931576886"/>
                    </a:ext>
                  </a:extLst>
                </a:gridCol>
              </a:tblGrid>
              <a:tr h="252844">
                <a:tc rowSpan="2"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kern="1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NO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kern="1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ELEMEN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kern="1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INDIKATOR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kern="1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PEMENUHAN SYARAT UNGGUL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4442057"/>
                  </a:ext>
                </a:extLst>
              </a:tr>
              <a:tr h="2336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kern="1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3 TAHUN</a:t>
                      </a:r>
                      <a:endParaRPr lang="en-US" sz="1800" kern="10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B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kern="1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5 TAHUN</a:t>
                      </a:r>
                      <a:endParaRPr lang="en-US" sz="1800" kern="10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B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7111661"/>
                  </a:ext>
                </a:extLst>
              </a:tr>
              <a:tr h="3613121"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en-US" sz="1800" b="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en-GB" sz="2000" kern="100" dirty="0" err="1">
                          <a:effectLst/>
                          <a:latin typeface="+mn-lt"/>
                        </a:rPr>
                        <a:t>Kurikulum</a:t>
                      </a:r>
                      <a:endParaRPr lang="en-US" sz="2000" kern="100" dirty="0">
                        <a:effectLst/>
                        <a:latin typeface="+mn-lt"/>
                      </a:endParaRPr>
                    </a:p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en-GB" sz="2000" kern="100" dirty="0">
                          <a:effectLst/>
                          <a:latin typeface="+mn-lt"/>
                        </a:rPr>
                        <a:t>(</a:t>
                      </a:r>
                      <a:r>
                        <a:rPr lang="en-GB" sz="2000" kern="100" dirty="0" err="1">
                          <a:effectLst/>
                          <a:latin typeface="+mn-lt"/>
                        </a:rPr>
                        <a:t>Elemen</a:t>
                      </a:r>
                      <a:r>
                        <a:rPr lang="en-GB" sz="2000" kern="100" dirty="0">
                          <a:effectLst/>
                          <a:latin typeface="+mn-lt"/>
                        </a:rPr>
                        <a:t> 49 di </a:t>
                      </a:r>
                      <a:r>
                        <a:rPr lang="en-GB" sz="2000" kern="100" dirty="0" err="1">
                          <a:effectLst/>
                          <a:latin typeface="+mn-lt"/>
                        </a:rPr>
                        <a:t>Buku</a:t>
                      </a:r>
                      <a:r>
                        <a:rPr lang="en-GB" sz="2000" kern="100" dirty="0">
                          <a:effectLst/>
                          <a:latin typeface="+mn-lt"/>
                        </a:rPr>
                        <a:t> 4)</a:t>
                      </a:r>
                      <a:endParaRPr lang="en-US" sz="20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en-GB" sz="2000" kern="100" dirty="0">
                          <a:effectLst/>
                          <a:latin typeface="+mn-lt"/>
                        </a:rPr>
                        <a:t>Program Studi (PS) </a:t>
                      </a:r>
                      <a:r>
                        <a:rPr lang="en-GB" sz="2000" kern="100" dirty="0" err="1">
                          <a:effectLst/>
                          <a:latin typeface="+mn-lt"/>
                        </a:rPr>
                        <a:t>melakukan</a:t>
                      </a:r>
                      <a:r>
                        <a:rPr lang="en-GB" sz="2000" kern="100" dirty="0">
                          <a:effectLst/>
                          <a:latin typeface="+mn-lt"/>
                        </a:rPr>
                        <a:t> </a:t>
                      </a:r>
                      <a:r>
                        <a:rPr lang="en-GB" sz="2000" kern="100" dirty="0" err="1">
                          <a:effectLst/>
                          <a:latin typeface="+mn-lt"/>
                        </a:rPr>
                        <a:t>asesmen</a:t>
                      </a:r>
                      <a:r>
                        <a:rPr lang="en-GB" sz="2000" kern="100" dirty="0">
                          <a:effectLst/>
                          <a:latin typeface="+mn-lt"/>
                        </a:rPr>
                        <a:t> </a:t>
                      </a:r>
                      <a:r>
                        <a:rPr lang="en-GB" sz="2000" kern="100" dirty="0" err="1">
                          <a:effectLst/>
                          <a:latin typeface="+mn-lt"/>
                        </a:rPr>
                        <a:t>pencapaian</a:t>
                      </a:r>
                      <a:r>
                        <a:rPr lang="en-GB" sz="2000" kern="100" dirty="0">
                          <a:effectLst/>
                          <a:latin typeface="+mn-lt"/>
                        </a:rPr>
                        <a:t> </a:t>
                      </a:r>
                      <a:r>
                        <a:rPr lang="en-GB" sz="2000" kern="100" dirty="0" err="1">
                          <a:effectLst/>
                          <a:latin typeface="+mn-lt"/>
                        </a:rPr>
                        <a:t>Capaian</a:t>
                      </a:r>
                      <a:r>
                        <a:rPr lang="en-GB" sz="2000" kern="100" dirty="0">
                          <a:effectLst/>
                          <a:latin typeface="+mn-lt"/>
                        </a:rPr>
                        <a:t> </a:t>
                      </a:r>
                      <a:r>
                        <a:rPr lang="en-GB" sz="2000" kern="100" dirty="0" err="1">
                          <a:effectLst/>
                          <a:latin typeface="+mn-lt"/>
                        </a:rPr>
                        <a:t>Pembelajaran</a:t>
                      </a:r>
                      <a:r>
                        <a:rPr lang="en-GB" sz="2000" kern="100" dirty="0">
                          <a:effectLst/>
                          <a:latin typeface="+mn-lt"/>
                        </a:rPr>
                        <a:t> </a:t>
                      </a:r>
                      <a:r>
                        <a:rPr lang="en-GB" sz="2000" kern="100" dirty="0" err="1">
                          <a:effectLst/>
                          <a:latin typeface="+mn-lt"/>
                        </a:rPr>
                        <a:t>Lulusan</a:t>
                      </a:r>
                      <a:r>
                        <a:rPr lang="en-GB" sz="2000" kern="100" dirty="0">
                          <a:effectLst/>
                          <a:latin typeface="+mn-lt"/>
                        </a:rPr>
                        <a:t> (CPL) </a:t>
                      </a:r>
                      <a:r>
                        <a:rPr lang="en-GB" sz="2000" kern="100" dirty="0" err="1">
                          <a:effectLst/>
                          <a:latin typeface="+mn-lt"/>
                        </a:rPr>
                        <a:t>berdasarkan</a:t>
                      </a:r>
                      <a:r>
                        <a:rPr lang="en-GB" sz="2000" kern="100" dirty="0">
                          <a:effectLst/>
                          <a:latin typeface="+mn-lt"/>
                        </a:rPr>
                        <a:t> </a:t>
                      </a:r>
                      <a:r>
                        <a:rPr lang="en-GB" sz="2000" kern="100" dirty="0" err="1">
                          <a:effectLst/>
                          <a:latin typeface="+mn-lt"/>
                        </a:rPr>
                        <a:t>capaian</a:t>
                      </a:r>
                      <a:r>
                        <a:rPr lang="en-GB" sz="2000" kern="100" dirty="0">
                          <a:effectLst/>
                          <a:latin typeface="+mn-lt"/>
                        </a:rPr>
                        <a:t> </a:t>
                      </a:r>
                      <a:r>
                        <a:rPr lang="en-GB" sz="2000" kern="100" dirty="0" err="1">
                          <a:effectLst/>
                          <a:latin typeface="+mn-lt"/>
                        </a:rPr>
                        <a:t>hasil</a:t>
                      </a:r>
                      <a:r>
                        <a:rPr lang="en-GB" sz="2000" kern="100" dirty="0">
                          <a:effectLst/>
                          <a:latin typeface="+mn-lt"/>
                        </a:rPr>
                        <a:t> </a:t>
                      </a:r>
                      <a:r>
                        <a:rPr lang="en-GB" sz="2000" kern="100" dirty="0" err="1">
                          <a:effectLst/>
                          <a:latin typeface="+mn-lt"/>
                        </a:rPr>
                        <a:t>belajar</a:t>
                      </a:r>
                      <a:r>
                        <a:rPr lang="en-GB" sz="2000" kern="100" dirty="0">
                          <a:effectLst/>
                          <a:latin typeface="+mn-lt"/>
                        </a:rPr>
                        <a:t> </a:t>
                      </a:r>
                      <a:r>
                        <a:rPr lang="en-GB" sz="2000" kern="100" dirty="0" err="1">
                          <a:effectLst/>
                          <a:latin typeface="+mn-lt"/>
                        </a:rPr>
                        <a:t>mahasiswa</a:t>
                      </a:r>
                      <a:r>
                        <a:rPr lang="en-GB" sz="2000" kern="100" dirty="0">
                          <a:effectLst/>
                          <a:latin typeface="+mn-lt"/>
                        </a:rPr>
                        <a:t> pada </a:t>
                      </a:r>
                      <a:r>
                        <a:rPr lang="en-GB" sz="2000" kern="100" dirty="0" err="1">
                          <a:effectLst/>
                          <a:latin typeface="+mn-lt"/>
                        </a:rPr>
                        <a:t>mata</a:t>
                      </a:r>
                      <a:r>
                        <a:rPr lang="en-GB" sz="2000" kern="100" dirty="0">
                          <a:effectLst/>
                          <a:latin typeface="+mn-lt"/>
                        </a:rPr>
                        <a:t> </a:t>
                      </a:r>
                      <a:r>
                        <a:rPr lang="en-GB" sz="2000" kern="100" dirty="0" err="1">
                          <a:effectLst/>
                          <a:latin typeface="+mn-lt"/>
                        </a:rPr>
                        <a:t>kuliah</a:t>
                      </a:r>
                      <a:r>
                        <a:rPr lang="en-GB" sz="2000" kern="100" dirty="0">
                          <a:effectLst/>
                          <a:latin typeface="+mn-lt"/>
                        </a:rPr>
                        <a:t> </a:t>
                      </a:r>
                      <a:r>
                        <a:rPr lang="en-GB" sz="2000" kern="100" dirty="0" err="1">
                          <a:effectLst/>
                          <a:latin typeface="+mn-lt"/>
                        </a:rPr>
                        <a:t>penciri</a:t>
                      </a:r>
                      <a:r>
                        <a:rPr lang="en-GB" sz="2000" kern="100" dirty="0">
                          <a:effectLst/>
                          <a:latin typeface="+mn-lt"/>
                        </a:rPr>
                        <a:t> </a:t>
                      </a:r>
                      <a:r>
                        <a:rPr lang="en-GB" sz="2000" kern="100" dirty="0" err="1">
                          <a:effectLst/>
                          <a:latin typeface="+mn-lt"/>
                        </a:rPr>
                        <a:t>keilmuan</a:t>
                      </a:r>
                      <a:r>
                        <a:rPr lang="en-GB" sz="2000" kern="100" dirty="0">
                          <a:effectLst/>
                          <a:latin typeface="+mn-lt"/>
                        </a:rPr>
                        <a:t> PS, </a:t>
                      </a:r>
                      <a:r>
                        <a:rPr lang="en-GB" sz="2000" kern="100" dirty="0" err="1">
                          <a:effectLst/>
                          <a:latin typeface="+mn-lt"/>
                        </a:rPr>
                        <a:t>melakukan</a:t>
                      </a:r>
                      <a:r>
                        <a:rPr lang="en-GB" sz="2000" kern="100" dirty="0">
                          <a:effectLst/>
                          <a:latin typeface="+mn-lt"/>
                        </a:rPr>
                        <a:t> </a:t>
                      </a:r>
                      <a:r>
                        <a:rPr lang="en-GB" sz="2000" kern="100" dirty="0" err="1">
                          <a:effectLst/>
                          <a:latin typeface="+mn-lt"/>
                        </a:rPr>
                        <a:t>evaluasi</a:t>
                      </a:r>
                      <a:r>
                        <a:rPr lang="en-GB" sz="2000" kern="100" dirty="0">
                          <a:effectLst/>
                          <a:latin typeface="+mn-lt"/>
                        </a:rPr>
                        <a:t> </a:t>
                      </a:r>
                      <a:r>
                        <a:rPr lang="en-GB" sz="2000" kern="100" dirty="0" err="1">
                          <a:effectLst/>
                          <a:latin typeface="+mn-lt"/>
                        </a:rPr>
                        <a:t>terhadap</a:t>
                      </a:r>
                      <a:r>
                        <a:rPr lang="en-GB" sz="2000" kern="100" dirty="0">
                          <a:effectLst/>
                          <a:latin typeface="+mn-lt"/>
                        </a:rPr>
                        <a:t> </a:t>
                      </a:r>
                      <a:r>
                        <a:rPr lang="en-GB" sz="2000" kern="100" dirty="0" err="1">
                          <a:effectLst/>
                          <a:latin typeface="+mn-lt"/>
                        </a:rPr>
                        <a:t>hasil</a:t>
                      </a:r>
                      <a:r>
                        <a:rPr lang="en-GB" sz="2000" kern="100" dirty="0">
                          <a:effectLst/>
                          <a:latin typeface="+mn-lt"/>
                        </a:rPr>
                        <a:t> </a:t>
                      </a:r>
                      <a:r>
                        <a:rPr lang="en-GB" sz="2000" kern="100" dirty="0" err="1">
                          <a:effectLst/>
                          <a:latin typeface="+mn-lt"/>
                        </a:rPr>
                        <a:t>asesmen</a:t>
                      </a:r>
                      <a:r>
                        <a:rPr lang="en-GB" sz="2000" kern="100" dirty="0">
                          <a:effectLst/>
                          <a:latin typeface="+mn-lt"/>
                        </a:rPr>
                        <a:t> </a:t>
                      </a:r>
                      <a:r>
                        <a:rPr lang="en-GB" sz="2000" kern="100" dirty="0" err="1">
                          <a:effectLst/>
                          <a:latin typeface="+mn-lt"/>
                        </a:rPr>
                        <a:t>pencapaian</a:t>
                      </a:r>
                      <a:r>
                        <a:rPr lang="en-GB" sz="2000" kern="100" dirty="0">
                          <a:effectLst/>
                          <a:latin typeface="+mn-lt"/>
                        </a:rPr>
                        <a:t> CPL, dan </a:t>
                      </a:r>
                      <a:r>
                        <a:rPr lang="en-GB" sz="2000" kern="100" dirty="0" err="1">
                          <a:effectLst/>
                          <a:latin typeface="+mn-lt"/>
                        </a:rPr>
                        <a:t>melakukan</a:t>
                      </a:r>
                      <a:r>
                        <a:rPr lang="en-GB" sz="2000" kern="100" dirty="0">
                          <a:effectLst/>
                          <a:latin typeface="+mn-lt"/>
                        </a:rPr>
                        <a:t> </a:t>
                      </a:r>
                      <a:r>
                        <a:rPr lang="en-GB" sz="2000" kern="100" dirty="0" err="1">
                          <a:effectLst/>
                          <a:latin typeface="+mn-lt"/>
                        </a:rPr>
                        <a:t>tindak</a:t>
                      </a:r>
                      <a:r>
                        <a:rPr lang="en-GB" sz="2000" kern="100" dirty="0">
                          <a:effectLst/>
                          <a:latin typeface="+mn-lt"/>
                        </a:rPr>
                        <a:t> </a:t>
                      </a:r>
                      <a:r>
                        <a:rPr lang="en-GB" sz="2000" kern="100" dirty="0" err="1">
                          <a:effectLst/>
                          <a:latin typeface="+mn-lt"/>
                        </a:rPr>
                        <a:t>lanjut</a:t>
                      </a:r>
                      <a:r>
                        <a:rPr lang="en-GB" sz="2000" kern="100" dirty="0">
                          <a:effectLst/>
                          <a:latin typeface="+mn-lt"/>
                        </a:rPr>
                        <a:t> </a:t>
                      </a:r>
                      <a:r>
                        <a:rPr lang="en-GB" sz="2000" kern="100" dirty="0" err="1">
                          <a:effectLst/>
                          <a:latin typeface="+mn-lt"/>
                        </a:rPr>
                        <a:t>hasil</a:t>
                      </a:r>
                      <a:r>
                        <a:rPr lang="en-GB" sz="2000" kern="100" dirty="0">
                          <a:effectLst/>
                          <a:latin typeface="+mn-lt"/>
                        </a:rPr>
                        <a:t> </a:t>
                      </a:r>
                      <a:r>
                        <a:rPr lang="en-GB" sz="2000" kern="100" dirty="0" err="1">
                          <a:effectLst/>
                          <a:latin typeface="+mn-lt"/>
                        </a:rPr>
                        <a:t>evaluasi</a:t>
                      </a:r>
                      <a:r>
                        <a:rPr lang="en-GB" sz="2000" kern="100" dirty="0">
                          <a:effectLst/>
                          <a:latin typeface="+mn-lt"/>
                        </a:rPr>
                        <a:t> </a:t>
                      </a:r>
                      <a:r>
                        <a:rPr lang="en-GB" sz="2000" kern="100" dirty="0" err="1">
                          <a:effectLst/>
                          <a:latin typeface="+mn-lt"/>
                        </a:rPr>
                        <a:t>terhadap</a:t>
                      </a:r>
                      <a:r>
                        <a:rPr lang="en-GB" sz="2000" kern="100" dirty="0">
                          <a:effectLst/>
                          <a:latin typeface="+mn-lt"/>
                        </a:rPr>
                        <a:t> </a:t>
                      </a:r>
                      <a:r>
                        <a:rPr lang="en-GB" sz="2000" kern="100" dirty="0" err="1">
                          <a:effectLst/>
                          <a:latin typeface="+mn-lt"/>
                        </a:rPr>
                        <a:t>hasil</a:t>
                      </a:r>
                      <a:r>
                        <a:rPr lang="en-GB" sz="2000" kern="100" dirty="0">
                          <a:effectLst/>
                          <a:latin typeface="+mn-lt"/>
                        </a:rPr>
                        <a:t> </a:t>
                      </a:r>
                      <a:r>
                        <a:rPr lang="en-GB" sz="2000" kern="100" dirty="0" err="1">
                          <a:effectLst/>
                          <a:latin typeface="+mn-lt"/>
                        </a:rPr>
                        <a:t>asesmen</a:t>
                      </a:r>
                      <a:r>
                        <a:rPr lang="en-GB" sz="2000" kern="100" dirty="0">
                          <a:effectLst/>
                          <a:latin typeface="+mn-lt"/>
                        </a:rPr>
                        <a:t> </a:t>
                      </a:r>
                      <a:r>
                        <a:rPr lang="en-GB" sz="2000" kern="100" dirty="0" err="1">
                          <a:effectLst/>
                          <a:latin typeface="+mn-lt"/>
                        </a:rPr>
                        <a:t>pencapaian</a:t>
                      </a:r>
                      <a:r>
                        <a:rPr lang="en-GB" sz="2000" kern="100" dirty="0">
                          <a:effectLst/>
                          <a:latin typeface="+mn-lt"/>
                        </a:rPr>
                        <a:t> CPL.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2000" kern="100" dirty="0">
                          <a:effectLst/>
                          <a:latin typeface="+mn-lt"/>
                        </a:rPr>
                        <a:t>Skor </a:t>
                      </a:r>
                      <a:r>
                        <a:rPr lang="id-ID" sz="2000" kern="0" dirty="0">
                          <a:effectLst/>
                          <a:latin typeface="+mn-lt"/>
                        </a:rPr>
                        <a:t>≥</a:t>
                      </a:r>
                      <a:r>
                        <a:rPr lang="id-ID" sz="2000" kern="100" dirty="0">
                          <a:effectLst/>
                          <a:latin typeface="+mn-lt"/>
                        </a:rPr>
                        <a:t> 3.0</a:t>
                      </a:r>
                      <a:endParaRPr lang="en-US" sz="20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2000" kern="100" dirty="0">
                          <a:effectLst/>
                          <a:latin typeface="+mn-lt"/>
                        </a:rPr>
                        <a:t>Skor </a:t>
                      </a:r>
                      <a:r>
                        <a:rPr lang="id-ID" sz="2000" kern="0" dirty="0">
                          <a:effectLst/>
                          <a:latin typeface="+mn-lt"/>
                        </a:rPr>
                        <a:t>≥</a:t>
                      </a:r>
                      <a:r>
                        <a:rPr lang="id-ID" sz="2000" kern="100" dirty="0">
                          <a:effectLst/>
                          <a:latin typeface="+mn-lt"/>
                        </a:rPr>
                        <a:t> 3.5</a:t>
                      </a:r>
                      <a:endParaRPr lang="en-US" sz="20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05158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8400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F9623-AA8A-10F2-6619-45BA6A47F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6FA4C-7A20-176A-8DEB-83C378D95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err="1">
                <a:latin typeface="+mn-lt"/>
              </a:rPr>
              <a:t>Kriteria</a:t>
            </a:r>
            <a:r>
              <a:rPr lang="en-US" sz="4000" b="1" dirty="0">
                <a:latin typeface="+mn-lt"/>
              </a:rPr>
              <a:t> </a:t>
            </a:r>
            <a:r>
              <a:rPr lang="en-US" sz="4000" b="1" dirty="0" err="1">
                <a:latin typeface="+mn-lt"/>
              </a:rPr>
              <a:t>Unggul</a:t>
            </a:r>
            <a:r>
              <a:rPr lang="en-US" sz="4000" b="1" dirty="0">
                <a:latin typeface="+mn-lt"/>
              </a:rPr>
              <a:t> Program Sarjana</a:t>
            </a:r>
            <a:endParaRPr lang="id-ID" sz="4000" b="1" dirty="0">
              <a:latin typeface="+mn-lt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A052615-FC26-6755-BCD2-7B1B6DAE33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0327035"/>
              </p:ext>
            </p:extLst>
          </p:nvPr>
        </p:nvGraphicFramePr>
        <p:xfrm>
          <a:off x="1140631" y="1469186"/>
          <a:ext cx="10329881" cy="42641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2957">
                  <a:extLst>
                    <a:ext uri="{9D8B030D-6E8A-4147-A177-3AD203B41FA5}">
                      <a16:colId xmlns:a16="http://schemas.microsoft.com/office/drawing/2014/main" val="784117909"/>
                    </a:ext>
                  </a:extLst>
                </a:gridCol>
                <a:gridCol w="2434231">
                  <a:extLst>
                    <a:ext uri="{9D8B030D-6E8A-4147-A177-3AD203B41FA5}">
                      <a16:colId xmlns:a16="http://schemas.microsoft.com/office/drawing/2014/main" val="341360998"/>
                    </a:ext>
                  </a:extLst>
                </a:gridCol>
                <a:gridCol w="2720856">
                  <a:extLst>
                    <a:ext uri="{9D8B030D-6E8A-4147-A177-3AD203B41FA5}">
                      <a16:colId xmlns:a16="http://schemas.microsoft.com/office/drawing/2014/main" val="2566792621"/>
                    </a:ext>
                  </a:extLst>
                </a:gridCol>
                <a:gridCol w="2147606">
                  <a:extLst>
                    <a:ext uri="{9D8B030D-6E8A-4147-A177-3AD203B41FA5}">
                      <a16:colId xmlns:a16="http://schemas.microsoft.com/office/drawing/2014/main" val="2323540971"/>
                    </a:ext>
                  </a:extLst>
                </a:gridCol>
                <a:gridCol w="2434231">
                  <a:extLst>
                    <a:ext uri="{9D8B030D-6E8A-4147-A177-3AD203B41FA5}">
                      <a16:colId xmlns:a16="http://schemas.microsoft.com/office/drawing/2014/main" val="1931576886"/>
                    </a:ext>
                  </a:extLst>
                </a:gridCol>
              </a:tblGrid>
              <a:tr h="476616">
                <a:tc rowSpan="2"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kern="1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NO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kern="1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ELEMEN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kern="1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INDIKATOR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kern="100" dirty="0">
                          <a:solidFill>
                            <a:schemeClr val="bg1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PEMENUHAN SYARAT UNGGUL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2C7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4442057"/>
                  </a:ext>
                </a:extLst>
              </a:tr>
              <a:tr h="3183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b="1" kern="1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3 TAHUN</a:t>
                      </a:r>
                      <a:endParaRPr lang="en-US" sz="1800" b="1" kern="10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B2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b="1" kern="100" dirty="0"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5 TAHUN</a:t>
                      </a:r>
                      <a:endParaRPr lang="en-US" sz="1800" b="1" kern="100" dirty="0">
                        <a:effectLst/>
                        <a:latin typeface="Poppins" panose="00000500000000000000" pitchFamily="2" charset="0"/>
                        <a:ea typeface="Calibri" panose="020F0502020204030204" pitchFamily="34" charset="0"/>
                        <a:cs typeface="Poppins" panose="00000500000000000000" pitchFamily="2" charset="0"/>
                      </a:endParaRPr>
                    </a:p>
                  </a:txBody>
                  <a:tcPr marL="59480" marR="59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B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7111661"/>
                  </a:ext>
                </a:extLst>
              </a:tr>
              <a:tr h="3469160"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1800" b="0" kern="1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8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</a:rPr>
                        <a:t>Pembelajaran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</a:rPr>
                        <a:t>Mikro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</a:rPr>
                        <a:t> (</a:t>
                      </a:r>
                      <a:r>
                        <a:rPr lang="en-GB" sz="2000" b="0" i="1" kern="100" dirty="0">
                          <a:solidFill>
                            <a:schemeClr val="tx1"/>
                          </a:solidFill>
                          <a:effectLst/>
                        </a:rPr>
                        <a:t>micro-teaching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</a:rPr>
                        <a:t>)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</a:rPr>
                        <a:t>atau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</a:rPr>
                        <a:t> nama lain yang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</a:rPr>
                        <a:t>sejenis</a:t>
                      </a:r>
                      <a:endParaRPr lang="en-US" sz="20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</a:rPr>
                        <a:t>Elemen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</a:rPr>
                        <a:t> 35 di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</a:rPr>
                        <a:t>Buku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</a:rPr>
                        <a:t> 4)</a:t>
                      </a:r>
                      <a:endParaRPr lang="en-US" sz="20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spcAft>
                          <a:spcPts val="500"/>
                        </a:spcAft>
                        <a:buNone/>
                      </a:pP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</a:rPr>
                        <a:t>PS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</a:rPr>
                        <a:t>melaksanakan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</a:rPr>
                        <a:t> micro-teaching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</a:rPr>
                        <a:t>atau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</a:rPr>
                        <a:t>  nama lain yang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</a:rPr>
                        <a:t>sejenis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</a:rPr>
                        <a:t>bagi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</a:rPr>
                        <a:t>  PS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</a:rPr>
                        <a:t>kependidikan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</a:rPr>
                        <a:t>nonmengajar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</a:rPr>
                        <a:t>sebagai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</a:rPr>
                        <a:t>tahapan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</a:rPr>
                        <a:t>pengembangan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</a:rPr>
                        <a:t>kompetensi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</a:rPr>
                        <a:t>mengajar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</a:rPr>
                        <a:t>atau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</a:rPr>
                        <a:t>kompetensi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</a:rPr>
                        <a:t> lain yang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</a:rPr>
                        <a:t>sejenis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</a:rPr>
                        <a:t>bagi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</a:rPr>
                        <a:t> PS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</a:rPr>
                        <a:t>kependidikan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2000" b="0" kern="100" dirty="0" err="1">
                          <a:solidFill>
                            <a:schemeClr val="tx1"/>
                          </a:solidFill>
                          <a:effectLst/>
                        </a:rPr>
                        <a:t>nonmengajar</a:t>
                      </a:r>
                      <a:r>
                        <a:rPr lang="en-GB" sz="2000" b="0" kern="1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2000" b="0" kern="100" dirty="0">
                          <a:solidFill>
                            <a:schemeClr val="tx1"/>
                          </a:solidFill>
                          <a:effectLst/>
                        </a:rPr>
                        <a:t>Skor </a:t>
                      </a:r>
                      <a:r>
                        <a:rPr lang="id-ID" sz="2000" b="0" kern="0" dirty="0">
                          <a:solidFill>
                            <a:schemeClr val="tx1"/>
                          </a:solidFill>
                          <a:effectLst/>
                        </a:rPr>
                        <a:t>≥</a:t>
                      </a:r>
                      <a:r>
                        <a:rPr lang="id-ID" sz="2000" b="0" kern="100" dirty="0">
                          <a:solidFill>
                            <a:schemeClr val="tx1"/>
                          </a:solidFill>
                          <a:effectLst/>
                        </a:rPr>
                        <a:t> 3.0</a:t>
                      </a:r>
                      <a:endParaRPr lang="en-US" sz="20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>
                        <a:spcAft>
                          <a:spcPts val="500"/>
                        </a:spcAft>
                        <a:buNone/>
                      </a:pPr>
                      <a:r>
                        <a:rPr lang="id-ID" sz="2000" b="0" kern="100" dirty="0">
                          <a:solidFill>
                            <a:schemeClr val="tx1"/>
                          </a:solidFill>
                          <a:effectLst/>
                        </a:rPr>
                        <a:t>Skor </a:t>
                      </a:r>
                      <a:r>
                        <a:rPr lang="id-ID" sz="2000" b="0" kern="0" dirty="0">
                          <a:solidFill>
                            <a:schemeClr val="tx1"/>
                          </a:solidFill>
                          <a:effectLst/>
                        </a:rPr>
                        <a:t>≥</a:t>
                      </a:r>
                      <a:r>
                        <a:rPr lang="id-ID" sz="2000" b="0" kern="100" dirty="0">
                          <a:solidFill>
                            <a:schemeClr val="tx1"/>
                          </a:solidFill>
                          <a:effectLst/>
                        </a:rPr>
                        <a:t> 3.5</a:t>
                      </a:r>
                      <a:endParaRPr lang="en-US" sz="2000" b="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05158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31698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 1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E1F0B"/>
      </a:accent1>
      <a:accent2>
        <a:srgbClr val="DB6D25"/>
      </a:accent2>
      <a:accent3>
        <a:srgbClr val="FFB03B"/>
      </a:accent3>
      <a:accent4>
        <a:srgbClr val="FFCE4B"/>
      </a:accent4>
      <a:accent5>
        <a:srgbClr val="FCE68A"/>
      </a:accent5>
      <a:accent6>
        <a:srgbClr val="63070A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LLPPT-COLOR 10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8E1F0B"/>
    </a:accent1>
    <a:accent2>
      <a:srgbClr val="DB6D25"/>
    </a:accent2>
    <a:accent3>
      <a:srgbClr val="FFB03B"/>
    </a:accent3>
    <a:accent4>
      <a:srgbClr val="FFCE4B"/>
    </a:accent4>
    <a:accent5>
      <a:srgbClr val="FCE68A"/>
    </a:accent5>
    <a:accent6>
      <a:srgbClr val="63070A"/>
    </a:accent6>
    <a:hlink>
      <a:srgbClr val="FFFFFF"/>
    </a:hlink>
    <a:folHlink>
      <a:srgbClr val="FFFF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719</TotalTime>
  <Words>1287</Words>
  <Application>Microsoft Office PowerPoint</Application>
  <PresentationFormat>Widescreen</PresentationFormat>
  <Paragraphs>297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Arial MT</vt:lpstr>
      <vt:lpstr>Calibri</vt:lpstr>
      <vt:lpstr>Calibri Light</vt:lpstr>
      <vt:lpstr>Montserrat Medium</vt:lpstr>
      <vt:lpstr>Poppins</vt:lpstr>
      <vt:lpstr>Roboto</vt:lpstr>
      <vt:lpstr>Office Theme</vt:lpstr>
      <vt:lpstr>Contents Slide Master</vt:lpstr>
      <vt:lpstr>PowerPoint Presentation</vt:lpstr>
      <vt:lpstr>KRITERIA DAN JUMLAH ELEMEN</vt:lpstr>
      <vt:lpstr>KISI-KISI INSTRUMEN PROGRAM SARJANA</vt:lpstr>
      <vt:lpstr>FORMAT HARKAT PENSKORAN</vt:lpstr>
      <vt:lpstr>PEMBOBOTAN</vt:lpstr>
      <vt:lpstr>NILAI AKREDITASI, STATUS DAN MASA BERLAKU</vt:lpstr>
      <vt:lpstr>KRITERIA UNGGUL PROGRAM SARJANA</vt:lpstr>
      <vt:lpstr>KRITERIA UNGGUL PROGRAM SARJANA</vt:lpstr>
      <vt:lpstr>Kriteria Unggul Program Sarjana</vt:lpstr>
      <vt:lpstr>Kriteria Unggul Program Sarjana</vt:lpstr>
      <vt:lpstr>Kriteria Unggul Program Sarjana</vt:lpstr>
      <vt:lpstr>KRITERIA UNGGUL PROGRAM SARJANA</vt:lpstr>
      <vt:lpstr>PENSKORAN INSTRUMEN 3.0 (KUALITATIF)</vt:lpstr>
      <vt:lpstr>PENSKORAN INSTRUMEN 3.0 (GABUNGAN)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Kharismaharani A</dc:creator>
  <cp:lastModifiedBy>Joko Nurkamto</cp:lastModifiedBy>
  <cp:revision>558</cp:revision>
  <dcterms:created xsi:type="dcterms:W3CDTF">2025-12-20T04:44:51Z</dcterms:created>
  <dcterms:modified xsi:type="dcterms:W3CDTF">2026-01-27T14:23:19Z</dcterms:modified>
</cp:coreProperties>
</file>